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34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43"/>
  </p:notesMasterIdLst>
  <p:sldIdLst>
    <p:sldId id="278" r:id="rId2"/>
    <p:sldId id="258" r:id="rId3"/>
    <p:sldId id="259" r:id="rId4"/>
    <p:sldId id="260" r:id="rId5"/>
    <p:sldId id="283" r:id="rId6"/>
    <p:sldId id="279" r:id="rId7"/>
    <p:sldId id="280" r:id="rId8"/>
    <p:sldId id="284" r:id="rId9"/>
    <p:sldId id="281" r:id="rId10"/>
    <p:sldId id="282" r:id="rId11"/>
    <p:sldId id="262" r:id="rId12"/>
    <p:sldId id="285" r:id="rId13"/>
    <p:sldId id="286" r:id="rId14"/>
    <p:sldId id="295" r:id="rId15"/>
    <p:sldId id="287" r:id="rId16"/>
    <p:sldId id="288" r:id="rId17"/>
    <p:sldId id="289" r:id="rId18"/>
    <p:sldId id="290" r:id="rId19"/>
    <p:sldId id="291" r:id="rId20"/>
    <p:sldId id="296" r:id="rId21"/>
    <p:sldId id="292" r:id="rId22"/>
    <p:sldId id="293" r:id="rId23"/>
    <p:sldId id="294" r:id="rId24"/>
    <p:sldId id="297" r:id="rId25"/>
    <p:sldId id="298" r:id="rId26"/>
    <p:sldId id="299" r:id="rId27"/>
    <p:sldId id="300" r:id="rId28"/>
    <p:sldId id="301" r:id="rId29"/>
    <p:sldId id="314" r:id="rId30"/>
    <p:sldId id="302" r:id="rId31"/>
    <p:sldId id="303" r:id="rId32"/>
    <p:sldId id="304" r:id="rId33"/>
    <p:sldId id="305" r:id="rId34"/>
    <p:sldId id="306" r:id="rId35"/>
    <p:sldId id="307" r:id="rId36"/>
    <p:sldId id="309" r:id="rId37"/>
    <p:sldId id="310" r:id="rId38"/>
    <p:sldId id="308" r:id="rId39"/>
    <p:sldId id="311" r:id="rId40"/>
    <p:sldId id="312" r:id="rId41"/>
    <p:sldId id="313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59F"/>
    <a:srgbClr val="FFFFCC"/>
    <a:srgbClr val="A1FD45"/>
    <a:srgbClr val="FFFF99"/>
    <a:srgbClr val="58AE02"/>
    <a:srgbClr val="B2D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2548" y="3576322"/>
            <a:ext cx="9387308" cy="3218177"/>
          </a:xfrm>
        </p:spPr>
        <p:txBody>
          <a:bodyPr anchor="b">
            <a:normAutofit/>
          </a:bodyPr>
          <a:lstStyle>
            <a:lvl1pPr>
              <a:defRPr sz="76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2548" y="6794497"/>
            <a:ext cx="9387308" cy="1601825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45111" y="6145648"/>
            <a:ext cx="1984673" cy="1111866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2075" y="6442015"/>
            <a:ext cx="83196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6" y="866986"/>
            <a:ext cx="9375268" cy="4433124"/>
          </a:xfrm>
        </p:spPr>
        <p:txBody>
          <a:bodyPr anchor="ctr">
            <a:normAutofit/>
          </a:bodyPr>
          <a:lstStyle>
            <a:lvl1pPr algn="l">
              <a:defRPr sz="6827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546" y="6192421"/>
            <a:ext cx="9375268" cy="2212784"/>
          </a:xfrm>
        </p:spPr>
        <p:txBody>
          <a:bodyPr anchor="ctr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351F-53B1-3B4C-8CD4-15B0457E8E3F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4503506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080" y="4613889"/>
            <a:ext cx="83196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998" y="866987"/>
            <a:ext cx="8689190" cy="4118187"/>
          </a:xfrm>
        </p:spPr>
        <p:txBody>
          <a:bodyPr anchor="ctr">
            <a:normAutofit/>
          </a:bodyPr>
          <a:lstStyle>
            <a:lvl1pPr algn="l">
              <a:defRPr sz="6827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36049" y="4985173"/>
            <a:ext cx="8041085" cy="54186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27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546" y="6192421"/>
            <a:ext cx="9375268" cy="2212784"/>
          </a:xfrm>
        </p:spPr>
        <p:txBody>
          <a:bodyPr anchor="ctr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F6-4F69-E448-82E4-3FF8C30628E4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83" y="4503506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080" y="4613889"/>
            <a:ext cx="83196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71828" y="921607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18892" y="4131991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6789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6" y="3467949"/>
            <a:ext cx="9375268" cy="3875335"/>
          </a:xfrm>
        </p:spPr>
        <p:txBody>
          <a:bodyPr anchor="b">
            <a:normAutofit/>
          </a:bodyPr>
          <a:lstStyle>
            <a:lvl1pPr algn="l">
              <a:defRPr sz="6827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7369386"/>
            <a:ext cx="9375268" cy="103768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BAD4-EC93-8B4C-97AE-9AB5F3271B19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83" y="6984050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7080" y="7087059"/>
            <a:ext cx="83196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53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11998" y="866987"/>
            <a:ext cx="8689190" cy="4118187"/>
          </a:xfrm>
        </p:spPr>
        <p:txBody>
          <a:bodyPr anchor="ctr">
            <a:normAutofit/>
          </a:bodyPr>
          <a:lstStyle>
            <a:lvl1pPr algn="l">
              <a:defRPr sz="6827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62546" y="6177280"/>
            <a:ext cx="9512238" cy="119210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413">
                <a:solidFill>
                  <a:schemeClr val="accent1"/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7369386"/>
            <a:ext cx="9512238" cy="103768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50E-E079-6441-81E7-806D30677343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83" y="6984050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7080" y="7087059"/>
            <a:ext cx="83196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71828" y="921607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18892" y="4131991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9916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7" y="892312"/>
            <a:ext cx="9375266" cy="4096028"/>
          </a:xfrm>
        </p:spPr>
        <p:txBody>
          <a:bodyPr anchor="ctr">
            <a:normAutofit/>
          </a:bodyPr>
          <a:lstStyle>
            <a:lvl1pPr algn="l">
              <a:defRPr sz="6827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62546" y="6177280"/>
            <a:ext cx="9375268" cy="119210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413">
                <a:solidFill>
                  <a:schemeClr val="accent1"/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7369386"/>
            <a:ext cx="9375268" cy="103768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30AF-FFB7-DE42-B481-AAC2589869DA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6984050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7080" y="7087059"/>
            <a:ext cx="83196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4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92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2805" y="892311"/>
            <a:ext cx="2355388" cy="7514762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2547" y="892311"/>
            <a:ext cx="6707695" cy="75147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509" y="887623"/>
            <a:ext cx="9371305" cy="18217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546" y="3034453"/>
            <a:ext cx="9375268" cy="537261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9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6" y="2950488"/>
            <a:ext cx="9375268" cy="2088960"/>
          </a:xfrm>
        </p:spPr>
        <p:txBody>
          <a:bodyPr anchor="b"/>
          <a:lstStyle>
            <a:lvl1pPr algn="l">
              <a:defRPr sz="568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546" y="5093547"/>
            <a:ext cx="9375268" cy="1223680"/>
          </a:xfrm>
        </p:spPr>
        <p:txBody>
          <a:bodyPr anchor="t"/>
          <a:lstStyle>
            <a:lvl1pPr marL="0" indent="0" algn="l">
              <a:buNone/>
              <a:defRPr sz="284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B9B27-4D02-2940-AED5-BC8F2B3B150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83" y="4503506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080" y="4613889"/>
            <a:ext cx="83196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3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2548" y="3038871"/>
            <a:ext cx="4547600" cy="53580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90837" y="3038871"/>
            <a:ext cx="4546977" cy="53580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080" y="1120403"/>
            <a:ext cx="83196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5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1834" y="3166757"/>
            <a:ext cx="4088314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62546" y="3986330"/>
            <a:ext cx="4547601" cy="441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4309" y="3162166"/>
            <a:ext cx="4086384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85728" y="3981739"/>
            <a:ext cx="4544967" cy="441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080" y="1120403"/>
            <a:ext cx="83196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8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506" y="887623"/>
            <a:ext cx="9371307" cy="18217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C0351-EB03-5444-BA93-B7E778374E24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7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6" y="634436"/>
            <a:ext cx="3739853" cy="1388533"/>
          </a:xfrm>
        </p:spPr>
        <p:txBody>
          <a:bodyPr anchor="b"/>
          <a:lstStyle>
            <a:lvl1pPr algn="l">
              <a:defRPr sz="2844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6302" y="634438"/>
            <a:ext cx="5391511" cy="7701281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2273583"/>
            <a:ext cx="3739853" cy="6062131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7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6" y="6827520"/>
            <a:ext cx="9375268" cy="806027"/>
          </a:xfrm>
        </p:spPr>
        <p:txBody>
          <a:bodyPr anchor="b">
            <a:normAutofit/>
          </a:bodyPr>
          <a:lstStyle>
            <a:lvl1pPr algn="l">
              <a:defRPr sz="3413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62546" y="903061"/>
            <a:ext cx="9375268" cy="5482624"/>
          </a:xfrm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7633547"/>
            <a:ext cx="9375268" cy="702168"/>
          </a:xfrm>
        </p:spPr>
        <p:txBody>
          <a:bodyPr>
            <a:normAutofit/>
          </a:bodyPr>
          <a:lstStyle>
            <a:lvl1pPr marL="0" indent="0">
              <a:buNone/>
              <a:defRPr sz="1707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6984050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7080" y="7087059"/>
            <a:ext cx="831969" cy="519289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1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325120"/>
            <a:ext cx="2817707" cy="9441604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9043" y="406"/>
            <a:ext cx="2776565" cy="9746443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260096" cy="975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506" y="887623"/>
            <a:ext cx="9371307" cy="18217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546" y="3034453"/>
            <a:ext cx="9375268" cy="5527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54080" y="8725461"/>
            <a:ext cx="1089963" cy="5264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2546" y="8726485"/>
            <a:ext cx="813011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27080" y="1120403"/>
            <a:ext cx="83196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rgbClr val="FEFFFF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0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defTabSz="650230" rtl="0" eaLnBrk="1" latinLnBrk="0" hangingPunct="1">
        <a:spcBef>
          <a:spcPct val="0"/>
        </a:spcBef>
        <a:buNone/>
        <a:defRPr sz="51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87672" indent="-487672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Font typeface="Wingdings 3" charset="2"/>
        <a:buChar char=""/>
        <a:defRPr sz="2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Font typeface="Wingdings 3" charset="2"/>
        <a:buChar char=""/>
        <a:defRPr sz="227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25575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Font typeface="Wingdings 3" charset="2"/>
        <a:buChar char="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27580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Font typeface="Wingdings 3" charset="2"/>
        <a:buChar char="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2603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Font typeface="Wingdings 3" charset="2"/>
        <a:buChar char="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Font typeface="Wingdings 3" charset="2"/>
        <a:buChar char="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Font typeface="Wingdings 3" charset="2"/>
        <a:buChar char="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Font typeface="Wingdings 3" charset="2"/>
        <a:buChar char="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Font typeface="Wingdings 3" charset="2"/>
        <a:buChar char="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2.png"/><Relationship Id="rId10" Type="http://schemas.openxmlformats.org/officeDocument/2006/relationships/image" Target="../media/image63.jpeg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19" Type="http://schemas.openxmlformats.org/officeDocument/2006/relationships/image" Target="../media/image97.png"/><Relationship Id="rId4" Type="http://schemas.openxmlformats.org/officeDocument/2006/relationships/image" Target="../media/image510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essian_matrix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7" Type="http://schemas.openxmlformats.org/officeDocument/2006/relationships/image" Target="../media/image91.png"/><Relationship Id="rId17" Type="http://schemas.openxmlformats.org/officeDocument/2006/relationships/image" Target="../media/image101.png"/><Relationship Id="rId2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00.png"/><Relationship Id="rId1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image" Target="../media/image5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0.png"/><Relationship Id="rId15" Type="http://schemas.openxmlformats.org/officeDocument/2006/relationships/image" Target="../media/image9.png"/><Relationship Id="rId10" Type="http://schemas.openxmlformats.org/officeDocument/2006/relationships/image" Target="../media/image99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ẠNG NEURON…"/>
          <p:cNvSpPr txBox="1">
            <a:spLocks noGrp="1"/>
          </p:cNvSpPr>
          <p:nvPr>
            <p:ph type="subTitle" idx="1"/>
          </p:nvPr>
        </p:nvSpPr>
        <p:spPr>
          <a:xfrm>
            <a:off x="-27286" y="2498270"/>
            <a:ext cx="13004801" cy="668644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ctr"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sz="54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MẠNG NEURON</a:t>
            </a:r>
            <a:r>
              <a:rPr lang="en-US" sz="54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VÀ </a:t>
            </a:r>
            <a:r>
              <a:rPr sz="54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ỨNG </a:t>
            </a:r>
            <a:r>
              <a:rPr sz="5400" dirty="0">
                <a:solidFill>
                  <a:srgbClr val="002060"/>
                </a:solidFill>
                <a:latin typeface="Constantia" panose="02030602050306030303" pitchFamily="18" charset="0"/>
              </a:rPr>
              <a:t>DỤNG TRONG XỬ LÝ TÍN HIỆU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rgbClr val="0070C0"/>
              </a:solidFill>
            </a:endParaRPr>
          </a:p>
          <a:p>
            <a:pPr algn="l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rgbClr val="0070C0"/>
                </a:solidFill>
              </a:rPr>
              <a:t>				</a:t>
            </a:r>
            <a:r>
              <a:rPr b="1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TS</a:t>
            </a:r>
            <a:r>
              <a:rPr b="1" dirty="0">
                <a:solidFill>
                  <a:srgbClr val="002060"/>
                </a:solidFill>
                <a:latin typeface="Constantia" panose="02030602050306030303" pitchFamily="18" charset="0"/>
              </a:rPr>
              <a:t>. TRẦN MẠNH </a:t>
            </a:r>
            <a:r>
              <a:rPr b="1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CƯỜNG</a:t>
            </a:r>
            <a:r>
              <a:rPr lang="en-US" b="1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</a:p>
          <a:p>
            <a:pPr algn="l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b="1" dirty="0">
                <a:solidFill>
                  <a:srgbClr val="002060"/>
                </a:solidFill>
                <a:latin typeface="Constantia" panose="02030602050306030303" pitchFamily="18" charset="0"/>
              </a:rPr>
              <a:t>	</a:t>
            </a:r>
            <a:r>
              <a:rPr lang="en-US" b="1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			TS. NGUYỄN THÚY BÌNH </a:t>
            </a:r>
          </a:p>
          <a:p>
            <a:pPr algn="l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b="1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				</a:t>
            </a:r>
            <a:r>
              <a:rPr b="1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BỘ </a:t>
            </a:r>
            <a:r>
              <a:rPr b="1" dirty="0">
                <a:solidFill>
                  <a:srgbClr val="002060"/>
                </a:solidFill>
                <a:latin typeface="Constantia" panose="02030602050306030303" pitchFamily="18" charset="0"/>
              </a:rPr>
              <a:t>MÔN KỸ THUẬT ĐIỆN </a:t>
            </a:r>
            <a:r>
              <a:rPr b="1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TỬ</a:t>
            </a:r>
            <a:endParaRPr lang="en-US" b="1" dirty="0" smtClean="0">
              <a:solidFill>
                <a:srgbClr val="002060"/>
              </a:solidFill>
              <a:latin typeface="Constantia" panose="02030602050306030303" pitchFamily="18" charset="0"/>
            </a:endParaRPr>
          </a:p>
          <a:p>
            <a:pPr algn="l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rgbClr val="0070C0"/>
                </a:solidFill>
                <a:latin typeface="Constantia" panose="02030602050306030303" pitchFamily="18" charset="0"/>
              </a:rPr>
              <a:t>	</a:t>
            </a:r>
            <a:r>
              <a:rPr lang="en-US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			</a:t>
            </a:r>
            <a:r>
              <a:rPr lang="en-US" b="1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Email: thuybinh_ktdt@utc.edu.vn</a:t>
            </a:r>
            <a:endParaRPr lang="en-US" b="1" dirty="0">
              <a:solidFill>
                <a:srgbClr val="002060"/>
              </a:solidFill>
              <a:latin typeface="Constantia" panose="02030602050306030303" pitchFamily="18" charset="0"/>
            </a:endParaRP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endParaRPr lang="en-US" dirty="0" smtClean="0"/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	</a:t>
            </a:r>
            <a:r>
              <a:rPr lang="en-US" dirty="0" smtClean="0"/>
              <a:t>			</a:t>
            </a:r>
            <a:endParaRPr dirty="0"/>
          </a:p>
        </p:txBody>
      </p:sp>
      <p:sp>
        <p:nvSpPr>
          <p:cNvPr id="120" name="Số Trang chiếu"/>
          <p:cNvSpPr txBox="1">
            <a:spLocks noGrp="1"/>
          </p:cNvSpPr>
          <p:nvPr>
            <p:ph type="sldNum" sz="quarter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09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09" y="2206171"/>
            <a:ext cx="11587346" cy="6850744"/>
          </a:xfrm>
          <a:prstGeom prst="rect">
            <a:avLst/>
          </a:prstGeom>
        </p:spPr>
      </p:pic>
      <p:sp>
        <p:nvSpPr>
          <p:cNvPr id="6" name="1. Giới thiệu"/>
          <p:cNvSpPr txBox="1">
            <a:spLocks/>
          </p:cNvSpPr>
          <p:nvPr/>
        </p:nvSpPr>
        <p:spPr>
          <a:xfrm>
            <a:off x="624636" y="294765"/>
            <a:ext cx="12083092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2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một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81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ố Trang chiếu"/>
          <p:cNvSpPr txBox="1">
            <a:spLocks noGrp="1"/>
          </p:cNvSpPr>
          <p:nvPr>
            <p:ph type="sldNum" sz="quarter" idx="12"/>
          </p:nvPr>
        </p:nvSpPr>
        <p:spPr>
          <a:xfrm>
            <a:off x="12836992" y="9451486"/>
            <a:ext cx="227280" cy="3243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050" name="Picture 2" descr="https://machinelearningcoban.com/assets/GD/1dimg_5_0.01_-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30" y="2210412"/>
            <a:ext cx="545782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. Giới thiệu"/>
          <p:cNvSpPr txBox="1">
            <a:spLocks/>
          </p:cNvSpPr>
          <p:nvPr/>
        </p:nvSpPr>
        <p:spPr>
          <a:xfrm>
            <a:off x="376763" y="236707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2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một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pic>
        <p:nvPicPr>
          <p:cNvPr id="2052" name="Picture 4" descr="https://machinelearningcoban.com/assets/GD/1dimg_5_0.5_-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167" y="2210412"/>
            <a:ext cx="5457825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5832" y="1375812"/>
            <a:ext cx="512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Learning rate </a:t>
            </a:r>
            <a:r>
              <a:rPr lang="en-US"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khác</a:t>
            </a:r>
            <a:r>
              <a:rPr lang="en-US"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nhau</a:t>
            </a:r>
            <a:endParaRPr lang="en-US" sz="32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5832" y="7727642"/>
                <a:ext cx="6371996" cy="1692771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600" b="0" dirty="0" smtClean="0">
                    <a:latin typeface="Constantia" panose="02030602050306030303" pitchFamily="18" charset="0"/>
                  </a:rPr>
                  <a:t>Learning rate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nhỏ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tốc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độ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hội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tụ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chậm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.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Nếu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tính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toán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phức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tạp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 </m:t>
                    </m:r>
                  </m:oMath>
                </a14:m>
                <a:r>
                  <a:rPr lang="en-US" sz="2600" b="0" dirty="0" err="1" smtClean="0">
                    <a:latin typeface="Constantia" panose="02030602050306030303" pitchFamily="18" charset="0"/>
                  </a:rPr>
                  <a:t>ảnh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hưởng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tới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tốc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độ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của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thuật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toán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không</a:t>
                </a:r>
                <a:r>
                  <a:rPr lang="en-US" sz="2600" b="0" dirty="0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đến</a:t>
                </a:r>
                <a:r>
                  <a:rPr lang="en-US" sz="2600" b="0" dirty="0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được</a:t>
                </a:r>
                <a:r>
                  <a:rPr lang="en-US" sz="2600" b="0" dirty="0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đích</a:t>
                </a:r>
                <a:r>
                  <a:rPr lang="en-US" sz="2600" b="0" dirty="0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.</a:t>
                </a:r>
                <a:endParaRPr lang="en-US" sz="2600" b="0" dirty="0">
                  <a:solidFill>
                    <a:srgbClr val="FF0000"/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32" y="7727642"/>
                <a:ext cx="6371996" cy="1692771"/>
              </a:xfrm>
              <a:prstGeom prst="rect">
                <a:avLst/>
              </a:prstGeom>
              <a:blipFill>
                <a:blip r:embed="rId4"/>
                <a:stretch>
                  <a:fillRect l="-1722" t="-3249" b="-8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79167" y="7758715"/>
                <a:ext cx="5625633" cy="1692771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600" b="0" dirty="0" smtClean="0">
                    <a:latin typeface="Constantia" panose="02030602050306030303" pitchFamily="18" charset="0"/>
                  </a:rPr>
                  <a:t>Learning rate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lớn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tiến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đến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gần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đích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nhanh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.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Tuy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nhiên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,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thuật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toán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không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hội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tụ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được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do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bước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nhảy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lớn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quanh</a:t>
                </a:r>
                <a:r>
                  <a:rPr lang="en-US" sz="2600" b="0" dirty="0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quẩn</a:t>
                </a:r>
                <a:r>
                  <a:rPr lang="en-US" sz="2600" b="0" dirty="0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 ở </a:t>
                </a:r>
                <a:r>
                  <a:rPr lang="en-US" sz="2600" b="0" dirty="0" err="1" smtClean="0">
                    <a:solidFill>
                      <a:srgbClr val="FF0000"/>
                    </a:solidFill>
                    <a:latin typeface="Constantia" panose="02030602050306030303" pitchFamily="18" charset="0"/>
                  </a:rPr>
                  <a:t>đích</a:t>
                </a:r>
                <a:endParaRPr lang="en-US" sz="2600" b="0" dirty="0">
                  <a:solidFill>
                    <a:srgbClr val="FF0000"/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167" y="7758715"/>
                <a:ext cx="5625633" cy="1692771"/>
              </a:xfrm>
              <a:prstGeom prst="rect">
                <a:avLst/>
              </a:prstGeom>
              <a:blipFill>
                <a:blip r:embed="rId5"/>
                <a:stretch>
                  <a:fillRect l="-1950" t="-2888" b="-8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. Giới thiệu"/>
          <p:cNvSpPr txBox="1">
            <a:spLocks/>
          </p:cNvSpPr>
          <p:nvPr/>
        </p:nvSpPr>
        <p:spPr>
          <a:xfrm>
            <a:off x="376763" y="236707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53140" y="1932790"/>
                <a:ext cx="11800115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Wingdings" panose="05000000000000000000" pitchFamily="2" charset="2"/>
                  <a:buChar char="Ø"/>
                </a:pPr>
                <a:r>
                  <a:rPr lang="en-US" sz="3600" dirty="0" smtClean="0">
                    <a:latin typeface="Constantia" panose="02030602050306030303" pitchFamily="18" charset="0"/>
                  </a:rPr>
                  <a:t>Mục </a:t>
                </a:r>
                <a:r>
                  <a:rPr lang="en-US" sz="3600" dirty="0" err="1" smtClean="0">
                    <a:latin typeface="Constantia" panose="02030602050306030303" pitchFamily="18" charset="0"/>
                  </a:rPr>
                  <a:t>tiêu</a:t>
                </a:r>
                <a:r>
                  <a:rPr lang="en-US" sz="3600" dirty="0" smtClean="0">
                    <a:latin typeface="Constantia" panose="02030602050306030303" pitchFamily="18" charset="0"/>
                  </a:rPr>
                  <a:t>: </a:t>
                </a:r>
              </a:p>
              <a:p>
                <a:pPr marL="914400" indent="347663" algn="l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b="0" dirty="0" err="1" smtClean="0">
                    <a:latin typeface="Constantia" panose="02030602050306030303" pitchFamily="18" charset="0"/>
                  </a:rPr>
                  <a:t>Tìm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giá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trị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nhỏ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nhất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(global minimum )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của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hàm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800" b="0" dirty="0" smtClean="0">
                  <a:latin typeface="Constantia" panose="02030602050306030303" pitchFamily="18" charset="0"/>
                </a:endParaRPr>
              </a:p>
              <a:p>
                <a:pPr marL="914400" indent="347663" algn="l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là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một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vector,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tập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hợp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các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tham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số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của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mô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hình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cần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tối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ưu</a:t>
                </a:r>
                <a:endParaRPr lang="en-US" sz="2800" b="0" dirty="0" smtClean="0">
                  <a:latin typeface="Constantia" panose="02030602050306030303" pitchFamily="18" charset="0"/>
                </a:endParaRPr>
              </a:p>
              <a:p>
                <a:pPr marL="914400" indent="347663" algn="l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800" b="0" dirty="0" err="1" smtClean="0">
                    <a:latin typeface="Constantia" panose="02030602050306030303" pitchFamily="18" charset="0"/>
                  </a:rPr>
                  <a:t>Cập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nhật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trọng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số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của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mô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hình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:</a:t>
                </a:r>
              </a:p>
              <a:p>
                <a:pPr marL="914400" algn="l"/>
                <a:endParaRPr lang="en-US" sz="2800" b="0" dirty="0" smtClean="0">
                  <a:latin typeface="Constantia" panose="02030602050306030303" pitchFamily="18" charset="0"/>
                </a:endParaRPr>
              </a:p>
              <a:p>
                <a:pPr algn="l"/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endParaRPr lang="en-US" sz="2800" b="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0" y="1932790"/>
                <a:ext cx="11800115" cy="3447098"/>
              </a:xfrm>
              <a:prstGeom prst="rect">
                <a:avLst/>
              </a:prstGeom>
              <a:blipFill>
                <a:blip r:embed="rId2"/>
                <a:stretch>
                  <a:fillRect l="-1395" t="-2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87076" y="4906855"/>
                <a:ext cx="4480560" cy="553998"/>
              </a:xfrm>
              <a:prstGeom prst="rect">
                <a:avLst/>
              </a:prstGeom>
              <a:solidFill>
                <a:srgbClr val="FFFFCC"/>
              </a:solidFill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b="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076" y="4906855"/>
                <a:ext cx="448056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5762171" y="5922849"/>
            <a:ext cx="791027" cy="595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90834" y="6533470"/>
            <a:ext cx="80730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200" dirty="0">
                <a:latin typeface="Constantia" panose="02030602050306030303" pitchFamily="18" charset="0"/>
              </a:rPr>
              <a:t>luôn luôn đi ngược hướng với đạo </a:t>
            </a:r>
            <a:r>
              <a:rPr lang="vi-VN" sz="3200" dirty="0" smtClean="0">
                <a:latin typeface="Constantia" panose="02030602050306030303" pitchFamily="18" charset="0"/>
              </a:rPr>
              <a:t>hàm</a:t>
            </a:r>
            <a:endParaRPr lang="en-US" sz="32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23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. Giới thiệu"/>
          <p:cNvSpPr txBox="1">
            <a:spLocks/>
          </p:cNvSpPr>
          <p:nvPr/>
        </p:nvSpPr>
        <p:spPr>
          <a:xfrm>
            <a:off x="376763" y="236707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9885" y="1944914"/>
                <a:ext cx="10551886" cy="7297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dirty="0" smtClean="0">
                    <a:latin typeface="Constantia" panose="02030602050306030303" pitchFamily="18" charset="0"/>
                  </a:rPr>
                  <a:t>Bài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toán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Hồi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quy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tuyến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tính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(Linear Regression):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3200" b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nary>
                    </m:oMath>
                  </m:oMathPara>
                </a14:m>
                <a:endParaRPr lang="en-US" sz="3200" b="0" dirty="0" smtClean="0">
                  <a:latin typeface="Constantia" panose="02030602050306030303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</m:e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3200" b="0" dirty="0" smtClean="0">
                    <a:latin typeface="Constantia" panose="02030602050306030303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32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3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3200" b="0" dirty="0" smtClean="0">
                    <a:latin typeface="Constantia" panose="02030602050306030303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3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3200" b="0" dirty="0" smtClean="0">
                    <a:latin typeface="Constantia" panose="02030602050306030303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32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3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3200" b="0" dirty="0">
                  <a:latin typeface="Constantia" panose="02030602050306030303" pitchFamily="18" charset="0"/>
                </a:endParaRPr>
              </a:p>
              <a:p>
                <a:pPr algn="l"/>
                <a:endParaRPr lang="en-US" sz="3200" dirty="0" smtClean="0">
                  <a:latin typeface="Constantia" panose="02030602050306030303" pitchFamily="18" charset="0"/>
                </a:endParaRPr>
              </a:p>
              <a:p>
                <a:pPr algn="l"/>
                <a:endParaRPr lang="en-US" sz="3200" dirty="0">
                  <a:latin typeface="Constantia" panose="02030602050306030303" pitchFamily="18" charset="0"/>
                </a:endParaRPr>
              </a:p>
              <a:p>
                <a:pPr algn="l"/>
                <a:endParaRPr lang="en-US" sz="3200" dirty="0" smtClean="0">
                  <a:latin typeface="Constantia" panose="02030602050306030303" pitchFamily="18" charset="0"/>
                </a:endParaRPr>
              </a:p>
              <a:p>
                <a:pPr marL="457200" indent="-457200" algn="l">
                  <a:buFont typeface="Wingdings" panose="05000000000000000000" pitchFamily="2" charset="2"/>
                  <a:buChar char="Ø"/>
                </a:pPr>
                <a:r>
                  <a:rPr lang="en-US" sz="3200" b="0" dirty="0" err="1" smtClean="0">
                    <a:latin typeface="Constantia" panose="02030602050306030303" pitchFamily="18" charset="0"/>
                  </a:rPr>
                  <a:t>Hàm</a:t>
                </a:r>
                <a:r>
                  <a:rPr lang="en-US" sz="32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b="0" dirty="0" err="1" smtClean="0">
                    <a:latin typeface="Constantia" panose="02030602050306030303" pitchFamily="18" charset="0"/>
                  </a:rPr>
                  <a:t>mất</a:t>
                </a:r>
                <a:r>
                  <a:rPr lang="en-US" sz="32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b="0" dirty="0" err="1" smtClean="0">
                    <a:latin typeface="Constantia" panose="02030602050306030303" pitchFamily="18" charset="0"/>
                  </a:rPr>
                  <a:t>mát</a:t>
                </a:r>
                <a:r>
                  <a:rPr lang="en-US" sz="3200" b="0" dirty="0" smtClean="0">
                    <a:latin typeface="Constantia" panose="02030602050306030303" pitchFamily="18" charset="0"/>
                  </a:rPr>
                  <a:t>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US" sz="3200" b="0" dirty="0" smtClean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85" y="1944914"/>
                <a:ext cx="10551886" cy="7297575"/>
              </a:xfrm>
              <a:prstGeom prst="rect">
                <a:avLst/>
              </a:prstGeom>
              <a:blipFill>
                <a:blip r:embed="rId2"/>
                <a:stretch>
                  <a:fillRect l="-1502" t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899885" y="5894236"/>
            <a:ext cx="10684982" cy="1497677"/>
            <a:chOff x="899885" y="5894236"/>
            <a:chExt cx="10684982" cy="1497677"/>
          </a:xfrm>
        </p:grpSpPr>
        <p:sp>
          <p:nvSpPr>
            <p:cNvPr id="3" name="Right Arrow 2"/>
            <p:cNvSpPr/>
            <p:nvPr/>
          </p:nvSpPr>
          <p:spPr>
            <a:xfrm rot="19155918">
              <a:off x="1220607" y="6239910"/>
              <a:ext cx="900752" cy="526606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9885" y="6860378"/>
              <a:ext cx="1488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 smtClean="0">
                  <a:latin typeface="Constantia" panose="02030602050306030303" pitchFamily="18" charset="0"/>
                </a:rPr>
                <a:t>Đầu</a:t>
              </a:r>
              <a:r>
                <a:rPr lang="en-US" dirty="0" smtClean="0">
                  <a:latin typeface="Constantia" panose="02030602050306030303" pitchFamily="18" charset="0"/>
                </a:rPr>
                <a:t> </a:t>
              </a:r>
              <a:r>
                <a:rPr lang="en-US" dirty="0" err="1" smtClean="0">
                  <a:latin typeface="Constantia" panose="02030602050306030303" pitchFamily="18" charset="0"/>
                </a:rPr>
                <a:t>vào</a:t>
              </a:r>
              <a:r>
                <a:rPr lang="en-US" dirty="0">
                  <a:latin typeface="Constantia" panose="02030602050306030303" pitchFamily="18" charset="0"/>
                </a:rPr>
                <a:t> </a:t>
              </a:r>
            </a:p>
          </p:txBody>
        </p:sp>
        <p:sp>
          <p:nvSpPr>
            <p:cNvPr id="9" name="Right Arrow 8"/>
            <p:cNvSpPr/>
            <p:nvPr/>
          </p:nvSpPr>
          <p:spPr>
            <a:xfrm rot="18383630">
              <a:off x="3966811" y="6111869"/>
              <a:ext cx="900752" cy="526606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02528" y="6835432"/>
              <a:ext cx="24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smtClean="0">
                  <a:latin typeface="Constantia" panose="02030602050306030303" pitchFamily="18" charset="0"/>
                </a:rPr>
                <a:t>Vector </a:t>
              </a:r>
              <a:r>
                <a:rPr lang="en-US" dirty="0" err="1" smtClean="0">
                  <a:latin typeface="Constantia" panose="02030602050306030303" pitchFamily="18" charset="0"/>
                </a:rPr>
                <a:t>trọng</a:t>
              </a:r>
              <a:r>
                <a:rPr lang="en-US" dirty="0" smtClean="0">
                  <a:latin typeface="Constantia" panose="02030602050306030303" pitchFamily="18" charset="0"/>
                </a:rPr>
                <a:t> </a:t>
              </a:r>
              <a:r>
                <a:rPr lang="en-US" dirty="0" err="1" smtClean="0">
                  <a:latin typeface="Constantia" panose="02030602050306030303" pitchFamily="18" charset="0"/>
                </a:rPr>
                <a:t>số</a:t>
              </a:r>
              <a:endParaRPr lang="en-US" dirty="0">
                <a:latin typeface="Constantia" panose="02030602050306030303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97263" y="6884176"/>
              <a:ext cx="1387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 smtClean="0">
                  <a:latin typeface="Constantia" panose="02030602050306030303" pitchFamily="18" charset="0"/>
                </a:rPr>
                <a:t>Đầu</a:t>
              </a:r>
              <a:r>
                <a:rPr lang="en-US" dirty="0" smtClean="0">
                  <a:latin typeface="Constantia" panose="02030602050306030303" pitchFamily="18" charset="0"/>
                </a:rPr>
                <a:t> </a:t>
              </a:r>
              <a:r>
                <a:rPr lang="en-US" dirty="0" err="1" smtClean="0">
                  <a:latin typeface="Constantia" panose="02030602050306030303" pitchFamily="18" charset="0"/>
                </a:rPr>
                <a:t>ra</a:t>
              </a:r>
              <a:r>
                <a:rPr lang="en-US" dirty="0" smtClean="0">
                  <a:latin typeface="Constantia" panose="02030602050306030303" pitchFamily="18" charset="0"/>
                </a:rPr>
                <a:t> </a:t>
              </a:r>
              <a:endParaRPr lang="en-US" dirty="0">
                <a:latin typeface="Constantia" panose="02030602050306030303" pitchFamily="18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8596018">
              <a:off x="6217879" y="6163216"/>
              <a:ext cx="1046161" cy="526606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90605" y="6930248"/>
              <a:ext cx="3294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 smtClean="0">
                  <a:latin typeface="Constantia" panose="02030602050306030303" pitchFamily="18" charset="0"/>
                </a:rPr>
                <a:t>Đầu</a:t>
              </a:r>
              <a:r>
                <a:rPr lang="en-US" dirty="0" smtClean="0">
                  <a:latin typeface="Constantia" panose="02030602050306030303" pitchFamily="18" charset="0"/>
                </a:rPr>
                <a:t> </a:t>
              </a:r>
              <a:r>
                <a:rPr lang="en-US" dirty="0" err="1" smtClean="0">
                  <a:latin typeface="Constantia" panose="02030602050306030303" pitchFamily="18" charset="0"/>
                </a:rPr>
                <a:t>ra</a:t>
              </a:r>
              <a:r>
                <a:rPr lang="en-US" dirty="0" smtClean="0">
                  <a:latin typeface="Constantia" panose="02030602050306030303" pitchFamily="18" charset="0"/>
                </a:rPr>
                <a:t> </a:t>
              </a:r>
              <a:r>
                <a:rPr lang="en-US" dirty="0" err="1" smtClean="0">
                  <a:latin typeface="Constantia" panose="02030602050306030303" pitchFamily="18" charset="0"/>
                </a:rPr>
                <a:t>mong</a:t>
              </a:r>
              <a:r>
                <a:rPr lang="en-US" dirty="0" smtClean="0">
                  <a:latin typeface="Constantia" panose="02030602050306030303" pitchFamily="18" charset="0"/>
                </a:rPr>
                <a:t> </a:t>
              </a:r>
              <a:r>
                <a:rPr lang="en-US" dirty="0" err="1" smtClean="0">
                  <a:latin typeface="Constantia" panose="02030602050306030303" pitchFamily="18" charset="0"/>
                </a:rPr>
                <a:t>muốn</a:t>
              </a:r>
              <a:r>
                <a:rPr lang="en-US" dirty="0" smtClean="0">
                  <a:latin typeface="Constantia" panose="02030602050306030303" pitchFamily="18" charset="0"/>
                </a:rPr>
                <a:t> </a:t>
              </a:r>
              <a:endParaRPr lang="en-US" dirty="0">
                <a:latin typeface="Constantia" panose="02030602050306030303" pitchFamily="18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18596018">
              <a:off x="8713730" y="6154014"/>
              <a:ext cx="1046161" cy="526606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15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. Giới thiệu"/>
          <p:cNvSpPr txBox="1">
            <a:spLocks/>
          </p:cNvSpPr>
          <p:nvPr/>
        </p:nvSpPr>
        <p:spPr>
          <a:xfrm>
            <a:off x="376763" y="236707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0466" y="2506215"/>
                <a:ext cx="10551886" cy="298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dirty="0" smtClean="0">
                    <a:latin typeface="Constantia" panose="02030602050306030303" pitchFamily="18" charset="0"/>
                  </a:rPr>
                  <a:t>Bài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toán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Hồi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quy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tuyến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tính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(Linear Regression):</a:t>
                </a:r>
              </a:p>
              <a:p>
                <a:pPr marL="457200" indent="-457200" algn="l">
                  <a:buFont typeface="Wingdings" panose="05000000000000000000" pitchFamily="2" charset="2"/>
                  <a:buChar char="Ø"/>
                </a:pPr>
                <a:r>
                  <a:rPr lang="en-US" sz="3200" b="0" dirty="0" err="1" smtClean="0">
                    <a:latin typeface="Constantia" panose="02030602050306030303" pitchFamily="18" charset="0"/>
                  </a:rPr>
                  <a:t>Hàm</a:t>
                </a:r>
                <a:r>
                  <a:rPr lang="en-US" sz="32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b="0" dirty="0" err="1" smtClean="0">
                    <a:latin typeface="Constantia" panose="02030602050306030303" pitchFamily="18" charset="0"/>
                  </a:rPr>
                  <a:t>mất</a:t>
                </a:r>
                <a:r>
                  <a:rPr lang="en-US" sz="32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b="0" dirty="0" err="1" smtClean="0">
                    <a:latin typeface="Constantia" panose="02030602050306030303" pitchFamily="18" charset="0"/>
                  </a:rPr>
                  <a:t>mát</a:t>
                </a:r>
                <a:r>
                  <a:rPr lang="en-US" sz="3200" b="0" dirty="0" smtClean="0">
                    <a:latin typeface="Constantia" panose="02030602050306030303" pitchFamily="18" charset="0"/>
                  </a:rPr>
                  <a:t>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32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</m:d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b="0" dirty="0" smtClean="0">
                  <a:latin typeface="Constantia" panose="02030602050306030303" pitchFamily="18" charset="0"/>
                </a:endParaRPr>
              </a:p>
              <a:p>
                <a:pPr algn="l"/>
                <a:endParaRPr lang="en-US" sz="3200" b="0" dirty="0">
                  <a:latin typeface="Constantia" panose="02030602050306030303" pitchFamily="18" charset="0"/>
                </a:endParaRPr>
              </a:p>
              <a:p>
                <a:pPr algn="l"/>
                <a:endParaRPr lang="en-US" sz="3200" b="0" dirty="0" smtClean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66" y="2506215"/>
                <a:ext cx="10551886" cy="2984087"/>
              </a:xfrm>
              <a:prstGeom prst="rect">
                <a:avLst/>
              </a:prstGeom>
              <a:blipFill>
                <a:blip r:embed="rId2"/>
                <a:stretch>
                  <a:fillRect l="-1444" t="-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5467952" y="4553675"/>
            <a:ext cx="2445657" cy="769257"/>
            <a:chOff x="5457371" y="4020457"/>
            <a:chExt cx="2445657" cy="769257"/>
          </a:xfrm>
        </p:grpSpPr>
        <p:sp>
          <p:nvSpPr>
            <p:cNvPr id="6" name="Down Arrow 5"/>
            <p:cNvSpPr/>
            <p:nvPr/>
          </p:nvSpPr>
          <p:spPr>
            <a:xfrm>
              <a:off x="5457371" y="4020457"/>
              <a:ext cx="856343" cy="769257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75828" y="4020457"/>
              <a:ext cx="172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70C0"/>
                  </a:solidFill>
                  <a:latin typeface="Constantia" panose="02030602050306030303" pitchFamily="18" charset="0"/>
                </a:rPr>
                <a:t>Đạo</a:t>
              </a:r>
              <a:r>
                <a:rPr lang="en-US" sz="2800" dirty="0" smtClean="0">
                  <a:solidFill>
                    <a:srgbClr val="0070C0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2800" dirty="0" err="1" smtClean="0">
                  <a:solidFill>
                    <a:srgbClr val="0070C0"/>
                  </a:solidFill>
                  <a:latin typeface="Constantia" panose="02030602050306030303" pitchFamily="18" charset="0"/>
                </a:rPr>
                <a:t>hàm</a:t>
              </a:r>
              <a:endParaRPr lang="en-US" sz="2800" dirty="0">
                <a:solidFill>
                  <a:srgbClr val="0070C0"/>
                </a:solidFill>
                <a:latin typeface="Constantia" panose="02030602050306030303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091485" y="5322932"/>
                <a:ext cx="9198591" cy="1014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2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2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85" y="5322932"/>
                <a:ext cx="9198591" cy="101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5467952" y="6347685"/>
            <a:ext cx="3362149" cy="769257"/>
            <a:chOff x="5457371" y="4020457"/>
            <a:chExt cx="3362149" cy="769257"/>
          </a:xfrm>
        </p:grpSpPr>
        <p:sp>
          <p:nvSpPr>
            <p:cNvPr id="17" name="Down Arrow 16"/>
            <p:cNvSpPr/>
            <p:nvPr/>
          </p:nvSpPr>
          <p:spPr>
            <a:xfrm>
              <a:off x="5457371" y="4020457"/>
              <a:ext cx="856343" cy="769257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75828" y="4020457"/>
              <a:ext cx="2643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rgbClr val="0070C0"/>
                  </a:solidFill>
                  <a:latin typeface="Constantia" panose="02030602050306030303" pitchFamily="18" charset="0"/>
                </a:rPr>
                <a:t>Mục</a:t>
              </a:r>
              <a:r>
                <a:rPr lang="en-US" sz="3200" dirty="0" smtClean="0">
                  <a:solidFill>
                    <a:srgbClr val="0070C0"/>
                  </a:solidFill>
                  <a:latin typeface="Constantia" panose="02030602050306030303" pitchFamily="18" charset="0"/>
                </a:rPr>
                <a:t> </a:t>
              </a:r>
              <a:r>
                <a:rPr lang="en-US" sz="3200" dirty="0" err="1" smtClean="0">
                  <a:solidFill>
                    <a:srgbClr val="0070C0"/>
                  </a:solidFill>
                  <a:latin typeface="Constantia" panose="02030602050306030303" pitchFamily="18" charset="0"/>
                </a:rPr>
                <a:t>tiêu</a:t>
              </a:r>
              <a:endParaRPr lang="en-US" sz="3200" dirty="0">
                <a:solidFill>
                  <a:srgbClr val="0070C0"/>
                </a:solidFill>
                <a:latin typeface="Constantia" panose="02030602050306030303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779718" y="7106506"/>
                <a:ext cx="4232810" cy="741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𝐚𝐫𝐠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n-US" sz="3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lim>
                          </m:limLow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718" y="7106506"/>
                <a:ext cx="4232810" cy="741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22541" y="8257134"/>
                <a:ext cx="5314353" cy="584775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0⟹</m:t>
                      </m:r>
                      <m:acc>
                        <m:accPr>
                          <m:chr m:val="̅"/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m:rPr>
                          <m:nor/>
                        </m:rPr>
                        <a:rPr lang="en-US" sz="32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US" sz="32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41" y="8257134"/>
                <a:ext cx="53143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508255" y="8257133"/>
                <a:ext cx="1663041" cy="584775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sz="32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 smtClean="0">
                    <a:latin typeface="Constantia" panose="02030602050306030303" pitchFamily="18" charset="0"/>
                  </a:rPr>
                  <a:t>b</a:t>
                </a:r>
                <a:endParaRPr lang="en-US" sz="32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55" y="8257133"/>
                <a:ext cx="1663041" cy="584775"/>
              </a:xfrm>
              <a:prstGeom prst="rect">
                <a:avLst/>
              </a:prstGeom>
              <a:blipFill>
                <a:blip r:embed="rId6"/>
                <a:stretch>
                  <a:fillRect t="-10000" b="-31000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/>
          <p:cNvSpPr/>
          <p:nvPr/>
        </p:nvSpPr>
        <p:spPr>
          <a:xfrm>
            <a:off x="6667188" y="8356022"/>
            <a:ext cx="610772" cy="3869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9401591" y="8356022"/>
            <a:ext cx="610772" cy="38699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0242657" y="8257132"/>
                <a:ext cx="2108567" cy="584775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3200" dirty="0" smtClean="0">
                    <a:latin typeface="Constantia" panose="02030602050306030303" pitchFamily="18" charset="0"/>
                  </a:rPr>
                  <a:t>b</a:t>
                </a:r>
                <a:endParaRPr lang="en-US" sz="32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657" y="8257132"/>
                <a:ext cx="2108567" cy="584775"/>
              </a:xfrm>
              <a:prstGeom prst="rect">
                <a:avLst/>
              </a:prstGeom>
              <a:blipFill>
                <a:blip r:embed="rId7"/>
                <a:stretch>
                  <a:fillRect t="-10000" b="-31000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910466" y="1859720"/>
            <a:ext cx="4026089" cy="589084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Phương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pháp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Đại</a:t>
            </a:r>
            <a:r>
              <a:rPr lang="en-US" sz="28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số</a:t>
            </a:r>
            <a:endParaRPr lang="en-US" sz="2800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50210" y="5333367"/>
            <a:ext cx="8152109" cy="10038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. Giới thiệu"/>
          <p:cNvSpPr txBox="1">
            <a:spLocks/>
          </p:cNvSpPr>
          <p:nvPr/>
        </p:nvSpPr>
        <p:spPr>
          <a:xfrm>
            <a:off x="376763" y="236707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191" y="1889001"/>
            <a:ext cx="2830285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 smtClean="0">
                <a:latin typeface="Constantia" panose="02030602050306030303" pitchFamily="18" charset="0"/>
              </a:rPr>
              <a:t>Ví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dụ</a:t>
            </a:r>
            <a:r>
              <a:rPr lang="en-US" sz="3200" dirty="0" smtClean="0">
                <a:latin typeface="Constantia" panose="02030602050306030303" pitchFamily="18" charset="0"/>
              </a:rPr>
              <a:t> Python</a:t>
            </a:r>
            <a:endParaRPr lang="en-US" sz="3200" dirty="0">
              <a:latin typeface="Constantia" panose="0203060205030603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91" y="2565226"/>
            <a:ext cx="9713991" cy="2197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6585" b="73063"/>
          <a:stretch/>
        </p:blipFill>
        <p:spPr>
          <a:xfrm>
            <a:off x="511191" y="6659976"/>
            <a:ext cx="9171138" cy="2654392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7416610">
            <a:off x="3157232" y="4096960"/>
            <a:ext cx="368489" cy="151490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87391" y="8036877"/>
                <a:ext cx="7765576" cy="461665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0" dirty="0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Tạo</a:t>
                </a:r>
                <a:r>
                  <a:rPr lang="en-US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1000 </a:t>
                </a:r>
                <a:r>
                  <a:rPr lang="en-US" b="0" dirty="0" err="1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điểm</a:t>
                </a:r>
                <a:r>
                  <a:rPr lang="en-US" b="0" dirty="0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0" dirty="0" err="1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dữ</a:t>
                </a:r>
                <a:r>
                  <a:rPr lang="en-US" b="0" dirty="0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0" dirty="0" err="1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liệu</a:t>
                </a:r>
                <a:r>
                  <a:rPr lang="en-US" b="0" dirty="0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0" dirty="0" err="1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gần</a:t>
                </a:r>
                <a:r>
                  <a:rPr lang="en-US" b="0" dirty="0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0" dirty="0" err="1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với</a:t>
                </a:r>
                <a:r>
                  <a:rPr lang="en-US" b="0" dirty="0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0" dirty="0" err="1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đường</a:t>
                </a:r>
                <a:r>
                  <a:rPr lang="en-US" b="0" dirty="0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0" dirty="0" err="1" smtClean="0">
                    <a:latin typeface="Constantia" panose="02030602050306030303" pitchFamily="18" charset="0"/>
                    <a:cs typeface="Arial" panose="020B0604020202020204" pitchFamily="34" charset="0"/>
                  </a:rPr>
                  <a:t>thẳng</a:t>
                </a:r>
                <a:r>
                  <a:rPr lang="en-US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=4+3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91" y="8036877"/>
                <a:ext cx="7765576" cy="461665"/>
              </a:xfrm>
              <a:prstGeom prst="rect">
                <a:avLst/>
              </a:prstGeom>
              <a:blipFill>
                <a:blip r:embed="rId4"/>
                <a:stretch>
                  <a:fillRect l="-1177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136320" y="5397659"/>
            <a:ext cx="4302403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b="0" dirty="0" err="1" smtClean="0">
                <a:latin typeface="Constantia" panose="02030602050306030303" pitchFamily="18" charset="0"/>
                <a:cs typeface="Arial" panose="020B0604020202020204" pitchFamily="34" charset="0"/>
              </a:rPr>
              <a:t>Tạo</a:t>
            </a:r>
            <a:r>
              <a:rPr lang="en-US" b="0" dirty="0" smtClean="0">
                <a:latin typeface="Constantia" panose="02030602050306030303" pitchFamily="18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Constantia" panose="02030602050306030303" pitchFamily="18" charset="0"/>
                <a:cs typeface="Arial" panose="020B0604020202020204" pitchFamily="34" charset="0"/>
              </a:rPr>
              <a:t>chuỗi</a:t>
            </a:r>
            <a:r>
              <a:rPr lang="en-US" b="0" dirty="0" smtClean="0">
                <a:latin typeface="Constantia" panose="02030602050306030303" pitchFamily="18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Constantia" panose="02030602050306030303" pitchFamily="18" charset="0"/>
                <a:cs typeface="Arial" panose="020B0604020202020204" pitchFamily="34" charset="0"/>
              </a:rPr>
              <a:t>ngẫu</a:t>
            </a:r>
            <a:r>
              <a:rPr lang="en-US" b="0" dirty="0" smtClean="0">
                <a:latin typeface="Constantia" panose="02030602050306030303" pitchFamily="18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Constantia" panose="02030602050306030303" pitchFamily="18" charset="0"/>
                <a:cs typeface="Arial" panose="020B0604020202020204" pitchFamily="34" charset="0"/>
              </a:rPr>
              <a:t>nhiên</a:t>
            </a:r>
            <a:r>
              <a:rPr lang="en-US" b="0" dirty="0" smtClean="0">
                <a:latin typeface="Constantia" panose="02030602050306030303" pitchFamily="18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Constantia" panose="02030602050306030303" pitchFamily="18" charset="0"/>
                <a:cs typeface="Arial" panose="020B0604020202020204" pitchFamily="34" charset="0"/>
              </a:rPr>
              <a:t>xác</a:t>
            </a:r>
            <a:r>
              <a:rPr lang="en-US" b="0" dirty="0" smtClean="0">
                <a:latin typeface="Constantia" panose="02030602050306030303" pitchFamily="18" charset="0"/>
                <a:cs typeface="Arial" panose="020B0604020202020204" pitchFamily="34" charset="0"/>
              </a:rPr>
              <a:t> </a:t>
            </a:r>
            <a:r>
              <a:rPr lang="en-US" b="0" dirty="0" err="1" smtClean="0">
                <a:latin typeface="Constantia" panose="02030602050306030303" pitchFamily="18" charset="0"/>
                <a:cs typeface="Arial" panose="020B0604020202020204" pitchFamily="34" charset="0"/>
              </a:rPr>
              <a:t>định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325625" y="5628491"/>
            <a:ext cx="2008456" cy="2142698"/>
            <a:chOff x="10612645" y="5132368"/>
            <a:chExt cx="2008456" cy="2142698"/>
          </a:xfrm>
        </p:grpSpPr>
        <p:sp>
          <p:nvSpPr>
            <p:cNvPr id="12" name="Rectangle 11"/>
            <p:cNvSpPr/>
            <p:nvPr/>
          </p:nvSpPr>
          <p:spPr>
            <a:xfrm>
              <a:off x="11092551" y="5132368"/>
              <a:ext cx="1528550" cy="2142698"/>
            </a:xfrm>
            <a:prstGeom prst="rect">
              <a:avLst/>
            </a:prstGeom>
            <a:solidFill>
              <a:srgbClr val="FFFF99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0070C0"/>
                  </a:solidFill>
                  <a:latin typeface="Constantia" panose="02030602050306030303" pitchFamily="18" charset="0"/>
                </a:rPr>
                <a:t>X</a:t>
              </a:r>
              <a:r>
                <a:rPr lang="en-US" sz="3600" baseline="30000" dirty="0" smtClean="0">
                  <a:solidFill>
                    <a:srgbClr val="0070C0"/>
                  </a:solidFill>
                  <a:latin typeface="Constantia" panose="02030602050306030303" pitchFamily="18" charset="0"/>
                </a:rPr>
                <a:t>T</a:t>
              </a:r>
              <a:endParaRPr lang="en-US" sz="3600" baseline="30000" dirty="0">
                <a:solidFill>
                  <a:srgbClr val="0070C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12645" y="5132368"/>
              <a:ext cx="390095" cy="2142698"/>
            </a:xfrm>
            <a:prstGeom prst="rect">
              <a:avLst/>
            </a:prstGeom>
            <a:solidFill>
              <a:srgbClr val="FFFF99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6397" y="8267710"/>
                <a:ext cx="688454" cy="718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397" y="8267710"/>
                <a:ext cx="688454" cy="718851"/>
              </a:xfrm>
              <a:prstGeom prst="rect">
                <a:avLst/>
              </a:prstGeom>
              <a:blipFill>
                <a:blip r:embed="rId5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/>
          <p:cNvSpPr/>
          <p:nvPr/>
        </p:nvSpPr>
        <p:spPr>
          <a:xfrm rot="5400000">
            <a:off x="11178166" y="7091717"/>
            <a:ext cx="313396" cy="2018479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734362" y="1847452"/>
            <a:ext cx="1201003" cy="1351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786638" y="3282608"/>
            <a:ext cx="1201003" cy="1351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2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8504"/>
          <a:stretch/>
        </p:blipFill>
        <p:spPr>
          <a:xfrm>
            <a:off x="1515769" y="2691741"/>
            <a:ext cx="9859748" cy="5560681"/>
          </a:xfrm>
          <a:prstGeom prst="rect">
            <a:avLst/>
          </a:prstGeom>
        </p:spPr>
      </p:pic>
      <p:sp>
        <p:nvSpPr>
          <p:cNvPr id="5" name="1. Giới thiệu"/>
          <p:cNvSpPr txBox="1">
            <a:spLocks/>
          </p:cNvSpPr>
          <p:nvPr/>
        </p:nvSpPr>
        <p:spPr>
          <a:xfrm>
            <a:off x="376763" y="280250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769" y="8494441"/>
            <a:ext cx="9859748" cy="7742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5769" y="1755220"/>
            <a:ext cx="2830285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 smtClean="0">
                <a:latin typeface="Constantia" panose="02030602050306030303" pitchFamily="18" charset="0"/>
              </a:rPr>
              <a:t>Ví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dụ</a:t>
            </a:r>
            <a:r>
              <a:rPr lang="en-US" sz="3200" dirty="0" smtClean="0">
                <a:latin typeface="Constantia" panose="02030602050306030303" pitchFamily="18" charset="0"/>
              </a:rPr>
              <a:t> Python</a:t>
            </a:r>
            <a:endParaRPr lang="en-US" sz="3200" dirty="0"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073937" y="4428697"/>
                <a:ext cx="841213" cy="876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937" y="4428697"/>
                <a:ext cx="841213" cy="876458"/>
              </a:xfrm>
              <a:prstGeom prst="rect">
                <a:avLst/>
              </a:prstGeom>
              <a:blipFill>
                <a:blip r:embed="rId4"/>
                <a:stretch>
                  <a:fillRect l="-1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16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. Giới thiệu"/>
          <p:cNvSpPr txBox="1">
            <a:spLocks/>
          </p:cNvSpPr>
          <p:nvPr/>
        </p:nvSpPr>
        <p:spPr>
          <a:xfrm>
            <a:off x="376763" y="280250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69493" y="2197290"/>
            <a:ext cx="9730853" cy="7300685"/>
            <a:chOff x="2037882" y="1965916"/>
            <a:chExt cx="9603658" cy="7149922"/>
          </a:xfrm>
        </p:grpSpPr>
        <p:pic>
          <p:nvPicPr>
            <p:cNvPr id="4098" name="Picture 2" descr="https://machinelearningcoban.com/assets/GD/output_11_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882" y="1965916"/>
              <a:ext cx="9603658" cy="6587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207658" y="8654173"/>
                  <a:ext cx="32221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𝟗𝟗𝟖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658" y="8654173"/>
                  <a:ext cx="322217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1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Freeform 5"/>
            <p:cNvSpPr/>
            <p:nvPr/>
          </p:nvSpPr>
          <p:spPr>
            <a:xfrm>
              <a:off x="5109029" y="4934857"/>
              <a:ext cx="1320800" cy="3280229"/>
            </a:xfrm>
            <a:custGeom>
              <a:avLst/>
              <a:gdLst>
                <a:gd name="connsiteX0" fmla="*/ 0 w 1320800"/>
                <a:gd name="connsiteY0" fmla="*/ 3280229 h 3280229"/>
                <a:gd name="connsiteX1" fmla="*/ 1001485 w 1320800"/>
                <a:gd name="connsiteY1" fmla="*/ 2293257 h 3280229"/>
                <a:gd name="connsiteX2" fmla="*/ 1320800 w 1320800"/>
                <a:gd name="connsiteY2" fmla="*/ 0 h 328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0800" h="3280229">
                  <a:moveTo>
                    <a:pt x="0" y="3280229"/>
                  </a:moveTo>
                  <a:cubicBezTo>
                    <a:pt x="390676" y="3060095"/>
                    <a:pt x="781352" y="2839962"/>
                    <a:pt x="1001485" y="2293257"/>
                  </a:cubicBezTo>
                  <a:cubicBezTo>
                    <a:pt x="1221618" y="1746552"/>
                    <a:pt x="1271209" y="873276"/>
                    <a:pt x="132080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09123" y="1763278"/>
            <a:ext cx="4011574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 smtClean="0">
                <a:latin typeface="Constantia" panose="02030602050306030303" pitchFamily="18" charset="0"/>
              </a:rPr>
              <a:t>Hiển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thị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dữ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liệu</a:t>
            </a:r>
            <a:endParaRPr lang="en-US" sz="32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3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90" y="7122907"/>
            <a:ext cx="4017338" cy="104666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781" y="7084185"/>
            <a:ext cx="4622042" cy="115990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9218" name="Picture 2" descr="https://machinelearningcoban.com/assets/GD/check_gr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90" y="1581313"/>
            <a:ext cx="10002133" cy="5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. Giới thiệu"/>
          <p:cNvSpPr txBox="1">
            <a:spLocks/>
          </p:cNvSpPr>
          <p:nvPr/>
        </p:nvSpPr>
        <p:spPr>
          <a:xfrm>
            <a:off x="376763" y="280250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332" y="1845164"/>
            <a:ext cx="6823880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 smtClean="0">
                <a:latin typeface="Constantia" panose="02030602050306030303" pitchFamily="18" charset="0"/>
              </a:rPr>
              <a:t>Phương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pháp</a:t>
            </a:r>
            <a:r>
              <a:rPr lang="en-US" sz="3200" dirty="0" smtClean="0">
                <a:latin typeface="Constantia" panose="02030602050306030303" pitchFamily="18" charset="0"/>
              </a:rPr>
              <a:t> Numerical Gradient</a:t>
            </a:r>
            <a:endParaRPr lang="en-US" sz="32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65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28" y="3414774"/>
            <a:ext cx="6313071" cy="106812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64" y="5607121"/>
            <a:ext cx="6319535" cy="95603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6" name="1. Giới thiệu"/>
          <p:cNvSpPr txBox="1">
            <a:spLocks/>
          </p:cNvSpPr>
          <p:nvPr/>
        </p:nvSpPr>
        <p:spPr>
          <a:xfrm>
            <a:off x="376763" y="280250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556" y="4323236"/>
            <a:ext cx="4349244" cy="109144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7266919" y="3637594"/>
            <a:ext cx="551543" cy="2495509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915325" y="4323236"/>
            <a:ext cx="512738" cy="104502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98928" y="1883391"/>
            <a:ext cx="4180115" cy="887105"/>
            <a:chOff x="6574971" y="1944914"/>
            <a:chExt cx="4180115" cy="957943"/>
          </a:xfrm>
        </p:grpSpPr>
        <p:sp>
          <p:nvSpPr>
            <p:cNvPr id="11" name="Rounded Rectangle 10"/>
            <p:cNvSpPr/>
            <p:nvPr/>
          </p:nvSpPr>
          <p:spPr>
            <a:xfrm>
              <a:off x="6574971" y="1944914"/>
              <a:ext cx="4180115" cy="957943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74971" y="2100719"/>
              <a:ext cx="3950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>
                  <a:latin typeface="Constantia" panose="02030602050306030303" pitchFamily="18" charset="0"/>
                </a:rPr>
                <a:t>Khai</a:t>
              </a:r>
              <a:r>
                <a:rPr lang="en-US" sz="3600" dirty="0" smtClean="0">
                  <a:latin typeface="Constantia" panose="02030602050306030303" pitchFamily="18" charset="0"/>
                </a:rPr>
                <a:t> </a:t>
              </a:r>
              <a:r>
                <a:rPr lang="en-US" sz="3600" dirty="0" err="1" smtClean="0">
                  <a:latin typeface="Constantia" panose="02030602050306030303" pitchFamily="18" charset="0"/>
                </a:rPr>
                <a:t>triển</a:t>
              </a:r>
              <a:r>
                <a:rPr lang="en-US" sz="3600" dirty="0" smtClean="0">
                  <a:latin typeface="Constantia" panose="02030602050306030303" pitchFamily="18" charset="0"/>
                </a:rPr>
                <a:t> Taylor</a:t>
              </a:r>
              <a:endParaRPr lang="en-US" sz="3600" dirty="0">
                <a:latin typeface="Constantia" panose="0203060205030603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463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huật toán hồi quy"/>
          <p:cNvSpPr txBox="1">
            <a:spLocks noGrp="1"/>
          </p:cNvSpPr>
          <p:nvPr>
            <p:ph type="ctrTitle"/>
          </p:nvPr>
        </p:nvSpPr>
        <p:spPr>
          <a:xfrm>
            <a:off x="-673" y="-14652"/>
            <a:ext cx="12980746" cy="134042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Thuật</a:t>
            </a:r>
            <a:r>
              <a:rPr lang="en-US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toán</a:t>
            </a:r>
            <a:r>
              <a:rPr lang="en-US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Gradient Descent</a:t>
            </a:r>
            <a:endParaRPr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27" name="Giới thiệu…"/>
          <p:cNvSpPr txBox="1">
            <a:spLocks noGrp="1"/>
          </p:cNvSpPr>
          <p:nvPr>
            <p:ph type="subTitle" idx="1"/>
          </p:nvPr>
        </p:nvSpPr>
        <p:spPr>
          <a:xfrm>
            <a:off x="1935170" y="2222198"/>
            <a:ext cx="11069630" cy="73985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35000" indent="-635000" algn="just">
              <a:buSzPct val="100000"/>
              <a:buAutoNum type="arabicPeriod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Giới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thiệu</a:t>
            </a:r>
            <a:endParaRPr lang="en-US" sz="3600" dirty="0" smtClean="0">
              <a:solidFill>
                <a:srgbClr val="002060"/>
              </a:solidFill>
              <a:latin typeface="Constantia" panose="02030602050306030303" pitchFamily="18" charset="0"/>
            </a:endParaRPr>
          </a:p>
          <a:p>
            <a:pPr marL="635000" indent="-635000" algn="just">
              <a:buSzPct val="100000"/>
              <a:buAutoNum type="arabicPeriod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Gradient descent </a:t>
            </a:r>
            <a:r>
              <a:rPr lang="en-US" sz="36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cho</a:t>
            </a:r>
            <a:r>
              <a:rPr lang="en-US" sz="36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với</a:t>
            </a:r>
            <a:r>
              <a:rPr lang="en-US" sz="36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hàm</a:t>
            </a:r>
            <a:r>
              <a:rPr lang="en-US" sz="36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1 </a:t>
            </a:r>
            <a:r>
              <a:rPr lang="en-US" sz="36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biến</a:t>
            </a:r>
            <a:endParaRPr lang="en-US" sz="3600" dirty="0" smtClean="0">
              <a:solidFill>
                <a:srgbClr val="002060"/>
              </a:solidFill>
              <a:latin typeface="Constantia" panose="02030602050306030303" pitchFamily="18" charset="0"/>
            </a:endParaRPr>
          </a:p>
          <a:p>
            <a:pPr marL="635000" indent="-635000" algn="just">
              <a:buSzPct val="100000"/>
              <a:buAutoNum type="arabicPeriod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Gradient descent </a:t>
            </a:r>
            <a:r>
              <a:rPr lang="en-US" sz="36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cho</a:t>
            </a:r>
            <a:r>
              <a:rPr lang="en-US" sz="36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hàm</a:t>
            </a:r>
            <a:r>
              <a:rPr lang="en-US" sz="36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nhiều</a:t>
            </a:r>
            <a:r>
              <a:rPr lang="en-US" sz="36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biến</a:t>
            </a:r>
            <a:endParaRPr lang="en-US" sz="3600" dirty="0" smtClean="0">
              <a:solidFill>
                <a:srgbClr val="002060"/>
              </a:solidFill>
              <a:latin typeface="Constantia" panose="02030602050306030303" pitchFamily="18" charset="0"/>
            </a:endParaRPr>
          </a:p>
          <a:p>
            <a:pPr marL="635000" indent="-635000" algn="just">
              <a:buSzPct val="100000"/>
              <a:buAutoNum type="arabicPeriod"/>
              <a:defRPr sz="4000">
                <a:latin typeface="Arial"/>
                <a:ea typeface="Arial"/>
                <a:cs typeface="Arial"/>
                <a:sym typeface="Arial"/>
              </a:defRPr>
            </a:pPr>
            <a:endParaRPr sz="36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sp>
        <p:nvSpPr>
          <p:cNvPr id="128" name="Số Trang chiếu"/>
          <p:cNvSpPr txBox="1">
            <a:spLocks noGrp="1"/>
          </p:cNvSpPr>
          <p:nvPr>
            <p:ph type="sldNum" sz="quarter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12" y="2903329"/>
            <a:ext cx="11584938" cy="3271041"/>
          </a:xfrm>
          <a:prstGeom prst="rect">
            <a:avLst/>
          </a:prstGeom>
        </p:spPr>
      </p:pic>
      <p:sp>
        <p:nvSpPr>
          <p:cNvPr id="7" name="1. Giới thiệu"/>
          <p:cNvSpPr txBox="1">
            <a:spLocks/>
          </p:cNvSpPr>
          <p:nvPr/>
        </p:nvSpPr>
        <p:spPr>
          <a:xfrm>
            <a:off x="376763" y="280250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6285" y="2110062"/>
            <a:ext cx="10577015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 smtClean="0">
                <a:latin typeface="Constantia" panose="02030602050306030303" pitchFamily="18" charset="0"/>
              </a:rPr>
              <a:t>Định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nghĩa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hàm</a:t>
            </a:r>
            <a:r>
              <a:rPr lang="en-US" sz="3200" dirty="0" smtClean="0">
                <a:latin typeface="Constantia" panose="02030602050306030303" pitchFamily="18" charset="0"/>
              </a:rPr>
              <a:t> chi </a:t>
            </a:r>
            <a:r>
              <a:rPr lang="en-US" sz="3200" dirty="0" err="1" smtClean="0">
                <a:latin typeface="Constantia" panose="02030602050306030303" pitchFamily="18" charset="0"/>
              </a:rPr>
              <a:t>phí</a:t>
            </a:r>
            <a:r>
              <a:rPr lang="en-US" sz="3200" dirty="0" smtClean="0">
                <a:latin typeface="Constantia" panose="02030602050306030303" pitchFamily="18" charset="0"/>
              </a:rPr>
              <a:t> (cost function) </a:t>
            </a:r>
            <a:r>
              <a:rPr lang="en-US" sz="3200" dirty="0" err="1" smtClean="0">
                <a:latin typeface="Constantia" panose="02030602050306030303" pitchFamily="18" charset="0"/>
              </a:rPr>
              <a:t>và</a:t>
            </a:r>
            <a:r>
              <a:rPr lang="en-US" sz="3200" dirty="0" smtClean="0">
                <a:latin typeface="Constantia" panose="02030602050306030303" pitchFamily="18" charset="0"/>
              </a:rPr>
              <a:t> gradient</a:t>
            </a:r>
            <a:endParaRPr lang="en-US" sz="3200" dirty="0">
              <a:latin typeface="Constantia" panose="02030602050306030303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7807740">
            <a:off x="740539" y="5903314"/>
            <a:ext cx="1419367" cy="300251"/>
          </a:xfrm>
          <a:prstGeom prst="rightArrow">
            <a:avLst/>
          </a:prstGeom>
          <a:solidFill>
            <a:srgbClr val="A1FD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6763" y="6754596"/>
                <a:ext cx="5076967" cy="58477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Số </a:t>
                </a:r>
                <a:r>
                  <a:rPr lang="en-US" dirty="0" err="1" smtClean="0"/>
                  <a:t>lượng</a:t>
                </a:r>
                <a:r>
                  <a:rPr lang="en-US" dirty="0"/>
                  <a:t> </a:t>
                </a:r>
                <a:r>
                  <a:rPr lang="en-US" dirty="0" err="1" smtClean="0"/>
                  <a:t>mẫu</a:t>
                </a:r>
                <a:r>
                  <a:rPr lang="en-US" dirty="0"/>
                  <a:t> </a:t>
                </a:r>
                <a:r>
                  <a:rPr lang="en-US" dirty="0" smtClean="0"/>
                  <a:t>= </a:t>
                </a:r>
                <a:r>
                  <a:rPr lang="en-US" dirty="0" err="1" smtClean="0"/>
                  <a:t>số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hàng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của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63" y="6754596"/>
                <a:ext cx="5076967" cy="584775"/>
              </a:xfrm>
              <a:prstGeom prst="rect">
                <a:avLst/>
              </a:prstGeom>
              <a:blipFill>
                <a:blip r:embed="rId3"/>
                <a:stretch>
                  <a:fillRect b="-19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 rot="14847451">
            <a:off x="5570372" y="6370896"/>
            <a:ext cx="1419367" cy="300251"/>
          </a:xfrm>
          <a:prstGeom prst="rightArrow">
            <a:avLst/>
          </a:prstGeom>
          <a:solidFill>
            <a:srgbClr val="A1FD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48043" y="7234759"/>
            <a:ext cx="1872843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Chuẩn</a:t>
            </a:r>
            <a:r>
              <a:rPr lang="en-US" dirty="0" smtClean="0"/>
              <a:t> L2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828335" y="2903329"/>
                <a:ext cx="6744965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35" y="2903329"/>
                <a:ext cx="6744965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04160" y="8014494"/>
                <a:ext cx="6312818" cy="898964"/>
              </a:xfrm>
              <a:prstGeom prst="rect">
                <a:avLst/>
              </a:prstGeom>
              <a:solidFill>
                <a:srgbClr val="C4E59F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8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8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</m:d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160" y="8014494"/>
                <a:ext cx="6312818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189114" y="6249730"/>
                <a:ext cx="4191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+….+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114" y="6249730"/>
                <a:ext cx="4191980" cy="369332"/>
              </a:xfrm>
              <a:prstGeom prst="rect">
                <a:avLst/>
              </a:prstGeom>
              <a:blipFill>
                <a:blip r:embed="rId6"/>
                <a:stretch>
                  <a:fillRect l="-203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206416" y="6989967"/>
                <a:ext cx="327683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416" y="6989967"/>
                <a:ext cx="3276834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61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Giới thiệu"/>
          <p:cNvSpPr txBox="1">
            <a:spLocks/>
          </p:cNvSpPr>
          <p:nvPr/>
        </p:nvSpPr>
        <p:spPr>
          <a:xfrm>
            <a:off x="376763" y="280250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53196" y="1915886"/>
            <a:ext cx="11590347" cy="7363852"/>
            <a:chOff x="1153196" y="1915886"/>
            <a:chExt cx="11590347" cy="73638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196" y="1915886"/>
              <a:ext cx="11590347" cy="7363852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 rot="13288904">
              <a:off x="4688872" y="2994157"/>
              <a:ext cx="1157223" cy="331521"/>
            </a:xfrm>
            <a:prstGeom prst="rightArrow">
              <a:avLst/>
            </a:prstGeom>
            <a:solidFill>
              <a:srgbClr val="A1FD4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0758" y="2906077"/>
              <a:ext cx="5777999" cy="830997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 err="1" smtClean="0">
                  <a:latin typeface="Constantia" panose="02030602050306030303" pitchFamily="18" charset="0"/>
                </a:rPr>
                <a:t>Tạo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mảng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gồm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các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phần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tử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bằng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có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kích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thước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bằng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với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mảng</a:t>
              </a:r>
              <a:r>
                <a:rPr lang="en-US" b="0" dirty="0" smtClean="0">
                  <a:latin typeface="Constantia" panose="02030602050306030303" pitchFamily="18" charset="0"/>
                </a:rPr>
                <a:t> w</a:t>
              </a:r>
              <a:endParaRPr lang="en-US" sz="3200" b="0" dirty="0">
                <a:latin typeface="Constantia" panose="0203060205030603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96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75" y="2769499"/>
            <a:ext cx="12391588" cy="5576215"/>
          </a:xfrm>
          <a:prstGeom prst="rect">
            <a:avLst/>
          </a:prstGeom>
        </p:spPr>
      </p:pic>
      <p:sp>
        <p:nvSpPr>
          <p:cNvPr id="5" name="1. Giới thiệu"/>
          <p:cNvSpPr txBox="1">
            <a:spLocks/>
          </p:cNvSpPr>
          <p:nvPr/>
        </p:nvSpPr>
        <p:spPr>
          <a:xfrm>
            <a:off x="376763" y="280250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. Giới thiệu"/>
          <p:cNvSpPr txBox="1">
            <a:spLocks/>
          </p:cNvSpPr>
          <p:nvPr/>
        </p:nvSpPr>
        <p:spPr>
          <a:xfrm>
            <a:off x="376763" y="367336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85143" y="1510184"/>
            <a:ext cx="9071428" cy="8232584"/>
            <a:chOff x="2685143" y="1510184"/>
            <a:chExt cx="9071428" cy="8232584"/>
          </a:xfrm>
        </p:grpSpPr>
        <p:pic>
          <p:nvPicPr>
            <p:cNvPr id="10242" name="Picture 2" descr="https://machinelearningcoban.com/assets/GD/img1_1.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686" y="1510184"/>
              <a:ext cx="7401587" cy="7401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685143" y="8911771"/>
              <a:ext cx="9071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err="1" smtClean="0">
                  <a:latin typeface="Constantia" panose="02030602050306030303" pitchFamily="18" charset="0"/>
                </a:rPr>
                <a:t>Sau</a:t>
              </a:r>
              <a:r>
                <a:rPr lang="en-US" b="0" dirty="0" smtClean="0">
                  <a:latin typeface="Constantia" panose="02030602050306030303" pitchFamily="18" charset="0"/>
                </a:rPr>
                <a:t> 49 </a:t>
              </a:r>
              <a:r>
                <a:rPr lang="en-US" b="0" dirty="0" err="1" smtClean="0">
                  <a:latin typeface="Constantia" panose="02030602050306030303" pitchFamily="18" charset="0"/>
                </a:rPr>
                <a:t>vòng</a:t>
              </a:r>
              <a:r>
                <a:rPr lang="en-US" b="0" dirty="0" smtClean="0">
                  <a:latin typeface="Constantia" panose="02030602050306030303" pitchFamily="18" charset="0"/>
                </a:rPr>
                <a:t> </a:t>
              </a:r>
              <a:r>
                <a:rPr lang="en-US" b="0" dirty="0" err="1" smtClean="0">
                  <a:latin typeface="Constantia" panose="02030602050306030303" pitchFamily="18" charset="0"/>
                </a:rPr>
                <a:t>lặp</a:t>
              </a:r>
              <a:r>
                <a:rPr lang="en-US" b="0" dirty="0" smtClean="0">
                  <a:latin typeface="Constantia" panose="02030602050306030303" pitchFamily="18" charset="0"/>
                </a:rPr>
                <a:t>, t</a:t>
              </a:r>
              <a:r>
                <a:rPr lang="vi-VN" b="0" dirty="0" smtClean="0">
                  <a:latin typeface="Constantia" panose="02030602050306030303" pitchFamily="18" charset="0"/>
                </a:rPr>
                <a:t>huật </a:t>
              </a:r>
              <a:r>
                <a:rPr lang="vi-VN" b="0" dirty="0">
                  <a:latin typeface="Constantia" panose="02030602050306030303" pitchFamily="18" charset="0"/>
                </a:rPr>
                <a:t>toán đã hội tụ với một nghiệm khá gần với nghiệm tìm được theo công </a:t>
              </a:r>
              <a:r>
                <a:rPr lang="vi-VN" b="0" dirty="0" smtClean="0">
                  <a:latin typeface="Constantia" panose="02030602050306030303" pitchFamily="18" charset="0"/>
                </a:rPr>
                <a:t>thức</a:t>
              </a:r>
              <a:endParaRPr lang="en-US" dirty="0">
                <a:latin typeface="Constantia" panose="0203060205030603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2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86" y="1973942"/>
            <a:ext cx="11669486" cy="7271657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latin typeface="Constantia" panose="02030602050306030303" pitchFamily="18" charset="0"/>
              </a:rPr>
              <a:t>Đường</a:t>
            </a:r>
            <a:r>
              <a:rPr lang="en-US" sz="3600" b="1" dirty="0" smtClean="0">
                <a:latin typeface="Constantia" panose="02030602050306030303" pitchFamily="18" charset="0"/>
              </a:rPr>
              <a:t> </a:t>
            </a:r>
            <a:r>
              <a:rPr lang="en-US" sz="3600" b="1" dirty="0" err="1" smtClean="0">
                <a:latin typeface="Constantia" panose="02030602050306030303" pitchFamily="18" charset="0"/>
              </a:rPr>
              <a:t>đồng</a:t>
            </a:r>
            <a:r>
              <a:rPr lang="en-US" sz="3600" b="1" dirty="0" smtClean="0">
                <a:latin typeface="Constantia" panose="02030602050306030303" pitchFamily="18" charset="0"/>
              </a:rPr>
              <a:t> </a:t>
            </a:r>
            <a:r>
              <a:rPr lang="en-US" sz="3600" b="1" dirty="0" err="1" smtClean="0">
                <a:latin typeface="Constantia" panose="02030602050306030303" pitchFamily="18" charset="0"/>
              </a:rPr>
              <a:t>mức</a:t>
            </a:r>
            <a:r>
              <a:rPr lang="en-US" sz="3600" b="1" dirty="0">
                <a:latin typeface="Constantia" panose="02030602050306030303" pitchFamily="18" charset="0"/>
              </a:rPr>
              <a:t> </a:t>
            </a:r>
            <a:r>
              <a:rPr lang="en-US" sz="3600" b="1" dirty="0" smtClean="0">
                <a:latin typeface="Constantia" panose="02030602050306030303" pitchFamily="18" charset="0"/>
              </a:rPr>
              <a:t>(level sets)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Constantia" panose="02030602050306030303" pitchFamily="18" charset="0"/>
              </a:rPr>
              <a:t> C</a:t>
            </a:r>
            <a:r>
              <a:rPr lang="vi-VN" sz="2800" dirty="0" smtClean="0">
                <a:latin typeface="Constantia" panose="02030602050306030303" pitchFamily="18" charset="0"/>
              </a:rPr>
              <a:t>ác </a:t>
            </a:r>
            <a:r>
              <a:rPr lang="vi-VN" sz="2800" dirty="0">
                <a:latin typeface="Constantia" panose="02030602050306030303" pitchFamily="18" charset="0"/>
              </a:rPr>
              <a:t>điểm trên cùng một vòng, hàm mất mát có giá trị như </a:t>
            </a:r>
            <a:r>
              <a:rPr lang="vi-VN" sz="2800" dirty="0" smtClean="0">
                <a:latin typeface="Constantia" panose="02030602050306030303" pitchFamily="18" charset="0"/>
              </a:rPr>
              <a:t>nhau</a:t>
            </a:r>
            <a:endParaRPr lang="en-US" sz="2800" dirty="0" smtClean="0">
              <a:latin typeface="Constantia" panose="02030602050306030303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Constantia" panose="02030602050306030303" pitchFamily="18" charset="0"/>
              </a:rPr>
              <a:t>Các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vòng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màu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xanh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có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giá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>
                <a:latin typeface="Constantia" panose="02030602050306030303" pitchFamily="18" charset="0"/>
              </a:rPr>
              <a:t>trị</a:t>
            </a:r>
            <a:r>
              <a:rPr lang="en-US" sz="2800" dirty="0">
                <a:latin typeface="Constantia" panose="02030602050306030303" pitchFamily="18" charset="0"/>
              </a:rPr>
              <a:t> </a:t>
            </a:r>
            <a:r>
              <a:rPr lang="en-US" sz="2800" dirty="0" err="1" smtClean="0">
                <a:latin typeface="Constantia" panose="02030602050306030303" pitchFamily="18" charset="0"/>
              </a:rPr>
              <a:t>thấp</a:t>
            </a:r>
            <a:endParaRPr lang="en-US" sz="2800" dirty="0" smtClean="0">
              <a:latin typeface="Constantia" panose="02030602050306030303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Constantia" panose="02030602050306030303" pitchFamily="18" charset="0"/>
              </a:rPr>
              <a:t>C</a:t>
            </a:r>
            <a:r>
              <a:rPr lang="vi-VN" sz="2800" dirty="0" smtClean="0">
                <a:latin typeface="Constantia" panose="02030602050306030303" pitchFamily="18" charset="0"/>
              </a:rPr>
              <a:t>ác </a:t>
            </a:r>
            <a:r>
              <a:rPr lang="vi-VN" sz="2800" dirty="0">
                <a:latin typeface="Constantia" panose="02030602050306030303" pitchFamily="18" charset="0"/>
              </a:rPr>
              <a:t>vòng tròn màu đỏ phía ngoài có giá trị cao hơn</a:t>
            </a:r>
            <a:endParaRPr lang="en-US" sz="2800" dirty="0">
              <a:latin typeface="Constantia" panose="02030602050306030303" pitchFamily="18" charset="0"/>
            </a:endParaRPr>
          </a:p>
        </p:txBody>
      </p:sp>
      <p:sp>
        <p:nvSpPr>
          <p:cNvPr id="4" name="1. Giới thiệu"/>
          <p:cNvSpPr txBox="1">
            <a:spLocks noGrp="1"/>
          </p:cNvSpPr>
          <p:nvPr>
            <p:ph type="title"/>
          </p:nvPr>
        </p:nvSpPr>
        <p:spPr>
          <a:xfrm>
            <a:off x="1378858" y="423166"/>
            <a:ext cx="11393714" cy="1071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pic>
        <p:nvPicPr>
          <p:cNvPr id="1026" name="Picture 2" descr="https://machinelearningcoban.com/assets/GD/img2_0.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689" y="4553403"/>
            <a:ext cx="4909910" cy="490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achinelearningcoban.com/assets/GD/img2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9" y="4722358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3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achinelearningcoban.com/assets/GD/img3_0.01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30" y="1704887"/>
            <a:ext cx="10388569" cy="649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. Giới thiệu"/>
          <p:cNvSpPr txBox="1">
            <a:spLocks noGrp="1"/>
          </p:cNvSpPr>
          <p:nvPr>
            <p:ph type="title"/>
          </p:nvPr>
        </p:nvSpPr>
        <p:spPr>
          <a:xfrm>
            <a:off x="1378858" y="423166"/>
            <a:ext cx="11393714" cy="1071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nhiều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9176" y="8543499"/>
            <a:ext cx="10031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Gradient Descent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2626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. Giới thiệu"/>
          <p:cNvSpPr txBox="1">
            <a:spLocks noGrp="1"/>
          </p:cNvSpPr>
          <p:nvPr>
            <p:ph type="title"/>
          </p:nvPr>
        </p:nvSpPr>
        <p:spPr>
          <a:xfrm>
            <a:off x="1378858" y="423166"/>
            <a:ext cx="11393714" cy="1071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Momentum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968" y="2035277"/>
            <a:ext cx="12709832" cy="749218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https://machinelearningcoban.com/assets/GD/momentu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2" y="2405047"/>
            <a:ext cx="11886163" cy="515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 rot="17685046">
            <a:off x="7164767" y="5414615"/>
            <a:ext cx="850718" cy="51861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15209" y="6062746"/>
            <a:ext cx="2268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latin typeface="Constantia" panose="02030602050306030303" pitchFamily="18" charset="0"/>
              </a:rPr>
              <a:t>Local minimum </a:t>
            </a:r>
            <a:r>
              <a:rPr lang="en-US" sz="1800" b="0" dirty="0" err="1" smtClean="0">
                <a:latin typeface="Constantia" panose="02030602050306030303" pitchFamily="18" charset="0"/>
              </a:rPr>
              <a:t>không</a:t>
            </a:r>
            <a:r>
              <a:rPr lang="en-US" sz="1800" b="0" dirty="0" smtClean="0">
                <a:latin typeface="Constantia" panose="02030602050306030303" pitchFamily="18" charset="0"/>
              </a:rPr>
              <a:t> </a:t>
            </a:r>
            <a:r>
              <a:rPr lang="en-US" sz="1800" b="0" dirty="0" err="1" smtClean="0">
                <a:latin typeface="Constantia" panose="02030602050306030303" pitchFamily="18" charset="0"/>
              </a:rPr>
              <a:t>mong</a:t>
            </a:r>
            <a:r>
              <a:rPr lang="en-US" sz="1800" b="0" dirty="0" smtClean="0">
                <a:latin typeface="Constantia" panose="02030602050306030303" pitchFamily="18" charset="0"/>
              </a:rPr>
              <a:t> </a:t>
            </a:r>
            <a:r>
              <a:rPr lang="en-US" sz="1800" b="0" dirty="0" err="1" smtClean="0">
                <a:latin typeface="Constantia" panose="02030602050306030303" pitchFamily="18" charset="0"/>
              </a:rPr>
              <a:t>muốn</a:t>
            </a:r>
            <a:endParaRPr lang="en-US" sz="1800" b="0" dirty="0">
              <a:latin typeface="Constantia" panose="0203060205030603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3020" y="7324334"/>
            <a:ext cx="216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latin typeface="Constantia" panose="02030602050306030303" pitchFamily="18" charset="0"/>
              </a:rPr>
              <a:t>Global minimum</a:t>
            </a:r>
            <a:endParaRPr lang="en-US" sz="1800" b="0" dirty="0">
              <a:latin typeface="Constantia" panose="02030602050306030303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17685046">
            <a:off x="5748044" y="6785944"/>
            <a:ext cx="608566" cy="51861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7726" y="7924463"/>
                <a:ext cx="1139747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Wingdings" panose="05000000000000000000" pitchFamily="2" charset="2"/>
                  <a:buChar char="Ø"/>
                </a:pPr>
                <a:r>
                  <a:rPr lang="en-US" b="0" dirty="0">
                    <a:latin typeface="Constantia" panose="02030602050306030303" pitchFamily="18" charset="0"/>
                  </a:rPr>
                  <a:t>N</a:t>
                </a:r>
                <a:r>
                  <a:rPr lang="vi-VN" b="0" dirty="0" smtClean="0">
                    <a:latin typeface="Constantia" panose="02030602050306030303" pitchFamily="18" charset="0"/>
                  </a:rPr>
                  <a:t>ếu </a:t>
                </a:r>
                <a:r>
                  <a:rPr lang="vi-VN" dirty="0">
                    <a:latin typeface="Constantia" panose="02030602050306030303" pitchFamily="18" charset="0"/>
                  </a:rPr>
                  <a:t>vận tốc ban đầu</a:t>
                </a:r>
                <a:r>
                  <a:rPr lang="vi-VN" b="0" dirty="0">
                    <a:latin typeface="Constantia" panose="02030602050306030303" pitchFamily="18" charset="0"/>
                  </a:rPr>
                  <a:t> của bi khi ở điểm B </a:t>
                </a:r>
                <a:r>
                  <a:rPr lang="vi-VN" dirty="0">
                    <a:latin typeface="Constantia" panose="02030602050306030303" pitchFamily="18" charset="0"/>
                  </a:rPr>
                  <a:t>đủ </a:t>
                </a:r>
                <a:r>
                  <a:rPr lang="vi-VN" dirty="0" smtClean="0">
                    <a:latin typeface="Constantia" panose="02030602050306030303" pitchFamily="18" charset="0"/>
                  </a:rPr>
                  <a:t>lớn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 smtClean="0">
                    <a:latin typeface="Constantia" panose="02030602050306030303" pitchFamily="18" charset="0"/>
                  </a:rPr>
                  <a:t> </a:t>
                </a:r>
                <a:r>
                  <a:rPr lang="vi-VN" b="0" dirty="0" smtClean="0">
                    <a:latin typeface="Constantia" panose="02030602050306030303" pitchFamily="18" charset="0"/>
                  </a:rPr>
                  <a:t>bi </a:t>
                </a:r>
                <a:r>
                  <a:rPr lang="vi-VN" dirty="0">
                    <a:latin typeface="Constantia" panose="02030602050306030303" pitchFamily="18" charset="0"/>
                  </a:rPr>
                  <a:t>lăn đến điểm D</a:t>
                </a:r>
                <a:r>
                  <a:rPr lang="vi-VN" b="0" dirty="0">
                    <a:latin typeface="Constantia" panose="02030602050306030303" pitchFamily="18" charset="0"/>
                  </a:rPr>
                  <a:t>, theo </a:t>
                </a:r>
                <a:r>
                  <a:rPr lang="vi-VN" b="0" i="1" dirty="0" smtClean="0">
                    <a:latin typeface="Constantia" panose="02030602050306030303" pitchFamily="18" charset="0"/>
                  </a:rPr>
                  <a:t>đà</a:t>
                </a:r>
                <a:r>
                  <a:rPr lang="en-US" b="0" dirty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vi-VN" b="0" dirty="0" smtClean="0">
                    <a:latin typeface="Constantia" panose="02030602050306030303" pitchFamily="18" charset="0"/>
                  </a:rPr>
                  <a:t>bi </a:t>
                </a:r>
                <a:r>
                  <a:rPr lang="vi-VN" b="0" dirty="0">
                    <a:latin typeface="Constantia" panose="02030602050306030303" pitchFamily="18" charset="0"/>
                  </a:rPr>
                  <a:t>có thể tiếp tục </a:t>
                </a:r>
                <a:r>
                  <a:rPr lang="vi-VN" dirty="0">
                    <a:latin typeface="Constantia" panose="02030602050306030303" pitchFamily="18" charset="0"/>
                  </a:rPr>
                  <a:t>di chuyển lên dốc phía bên trái của D</a:t>
                </a:r>
                <a:r>
                  <a:rPr lang="vi-VN" b="0" dirty="0">
                    <a:latin typeface="Constantia" panose="02030602050306030303" pitchFamily="18" charset="0"/>
                  </a:rPr>
                  <a:t>. </a:t>
                </a:r>
                <a:endParaRPr lang="en-US" b="0" dirty="0" smtClean="0">
                  <a:latin typeface="Constantia" panose="02030602050306030303" pitchFamily="18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:r>
                  <a:rPr lang="en-US" b="0" dirty="0" smtClean="0">
                    <a:latin typeface="Constantia" panose="02030602050306030303" pitchFamily="18" charset="0"/>
                  </a:rPr>
                  <a:t>N</a:t>
                </a:r>
                <a:r>
                  <a:rPr lang="vi-VN" b="0" dirty="0" smtClean="0">
                    <a:latin typeface="Constantia" panose="02030602050306030303" pitchFamily="18" charset="0"/>
                  </a:rPr>
                  <a:t>ếu </a:t>
                </a:r>
                <a:r>
                  <a:rPr lang="vi-VN" b="0" dirty="0">
                    <a:latin typeface="Constantia" panose="02030602050306030303" pitchFamily="18" charset="0"/>
                  </a:rPr>
                  <a:t>giả sử </a:t>
                </a:r>
                <a:r>
                  <a:rPr lang="vi-VN" dirty="0">
                    <a:latin typeface="Constantia" panose="02030602050306030303" pitchFamily="18" charset="0"/>
                  </a:rPr>
                  <a:t>vận tốc ban đầu lớn hơn nữa</a:t>
                </a:r>
                <a:r>
                  <a:rPr lang="vi-VN" b="0" dirty="0">
                    <a:latin typeface="Constantia" panose="02030602050306030303" pitchFamily="18" charset="0"/>
                  </a:rPr>
                  <a:t>, bi có thể </a:t>
                </a:r>
                <a:r>
                  <a:rPr lang="vi-VN" dirty="0">
                    <a:latin typeface="Constantia" panose="02030602050306030303" pitchFamily="18" charset="0"/>
                  </a:rPr>
                  <a:t>vượt dốc tới điểm E</a:t>
                </a:r>
                <a:r>
                  <a:rPr lang="vi-VN" b="0" dirty="0">
                    <a:latin typeface="Constantia" panose="02030602050306030303" pitchFamily="18" charset="0"/>
                  </a:rPr>
                  <a:t> rồi </a:t>
                </a:r>
                <a:r>
                  <a:rPr lang="vi-VN" dirty="0">
                    <a:latin typeface="Constantia" panose="02030602050306030303" pitchFamily="18" charset="0"/>
                  </a:rPr>
                  <a:t>lăn xuống </a:t>
                </a:r>
                <a:r>
                  <a:rPr lang="vi-VN" dirty="0" smtClean="0">
                    <a:latin typeface="Constantia" panose="02030602050306030303" pitchFamily="18" charset="0"/>
                  </a:rPr>
                  <a:t>C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:r>
                  <a:rPr lang="en-US" b="0" dirty="0" smtClean="0">
                    <a:latin typeface="Constantia" panose="02030602050306030303" pitchFamily="18" charset="0"/>
                  </a:rPr>
                  <a:t>(</a:t>
                </a:r>
                <a:r>
                  <a:rPr lang="en-US" b="0" dirty="0" err="1" smtClean="0">
                    <a:latin typeface="Constantia" panose="02030602050306030303" pitchFamily="18" charset="0"/>
                  </a:rPr>
                  <a:t>hình</a:t>
                </a:r>
                <a:r>
                  <a:rPr lang="en-US" b="0" dirty="0" smtClean="0">
                    <a:latin typeface="Constantia" panose="02030602050306030303" pitchFamily="18" charset="0"/>
                  </a:rPr>
                  <a:t> c)</a:t>
                </a:r>
                <a:endParaRPr lang="en-US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26" y="7924463"/>
                <a:ext cx="11397473" cy="1569660"/>
              </a:xfrm>
              <a:prstGeom prst="rect">
                <a:avLst/>
              </a:prstGeom>
              <a:blipFill>
                <a:blip r:embed="rId3"/>
                <a:stretch>
                  <a:fillRect l="-749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63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. Giới thiệu"/>
          <p:cNvSpPr txBox="1">
            <a:spLocks noGrp="1"/>
          </p:cNvSpPr>
          <p:nvPr>
            <p:ph type="title"/>
          </p:nvPr>
        </p:nvSpPr>
        <p:spPr>
          <a:xfrm>
            <a:off x="1378858" y="423166"/>
            <a:ext cx="11393714" cy="1071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Momentum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pic>
        <p:nvPicPr>
          <p:cNvPr id="5" name="Picture 2" descr="https://machinelearningcoban.com/assets/GD/momentu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60" y="2142601"/>
            <a:ext cx="10440103" cy="453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08704" y="6837528"/>
                <a:ext cx="10810759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Wingdings" panose="05000000000000000000" pitchFamily="2" charset="2"/>
                  <a:buChar char="Ø"/>
                </a:pPr>
                <a:r>
                  <a:rPr lang="en-US" sz="2600" b="0" dirty="0" smtClean="0">
                    <a:latin typeface="Constantia" panose="02030602050306030303" pitchFamily="18" charset="0"/>
                  </a:rPr>
                  <a:t>Vị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trí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mới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của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viên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bi: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b="0" dirty="0" smtClean="0">
                  <a:latin typeface="Constantia" panose="02030602050306030303" pitchFamily="18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vừa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mang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thông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tin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về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độ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dốc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(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đạo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hàm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)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vừa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mang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thông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tin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về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vận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600" b="0" dirty="0" err="1" smtClean="0">
                    <a:latin typeface="Constantia" panose="02030602050306030303" pitchFamily="18" charset="0"/>
                  </a:rPr>
                  <a:t>tốc</a:t>
                </a:r>
                <a:r>
                  <a:rPr lang="en-US" sz="2600" b="0" dirty="0" smtClean="0">
                    <a:latin typeface="Constantia" panose="02030602050306030303" pitchFamily="18" charset="0"/>
                  </a:rPr>
                  <a:t>: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04" y="6837528"/>
                <a:ext cx="10810759" cy="1692771"/>
              </a:xfrm>
              <a:prstGeom prst="rect">
                <a:avLst/>
              </a:prstGeom>
              <a:blipFill>
                <a:blip r:embed="rId3"/>
                <a:stretch>
                  <a:fillRect l="-902" t="-3249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6373072" y="8693150"/>
            <a:ext cx="846161" cy="490871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85648" y="9184021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48" y="9184021"/>
                <a:ext cx="4572000" cy="461665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3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0752" y="1910687"/>
                <a:ext cx="11237062" cy="6496384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rgbClr val="00B050"/>
                    </a:solidFill>
                    <a:latin typeface="Constantia" panose="02030602050306030303" pitchFamily="18" charset="0"/>
                  </a:rPr>
                  <a:t>Ví </a:t>
                </a:r>
                <a:r>
                  <a:rPr lang="en-US" b="1" dirty="0" err="1" smtClean="0">
                    <a:solidFill>
                      <a:srgbClr val="00B050"/>
                    </a:solidFill>
                    <a:latin typeface="Constantia" panose="02030602050306030303" pitchFamily="18" charset="0"/>
                  </a:rPr>
                  <a:t>dụ</a:t>
                </a:r>
                <a:r>
                  <a:rPr lang="en-US" b="1" dirty="0" smtClean="0">
                    <a:solidFill>
                      <a:srgbClr val="00B050"/>
                    </a:solidFill>
                    <a:latin typeface="Constantia" panose="02030602050306030303" pitchFamily="18" charset="0"/>
                  </a:rPr>
                  <a:t>: </a:t>
                </a:r>
                <a:r>
                  <a:rPr lang="en-US" dirty="0" err="1" smtClean="0">
                    <a:latin typeface="Constantia" panose="02030602050306030303" pitchFamily="18" charset="0"/>
                  </a:rPr>
                  <a:t>Tìm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:r>
                  <a:rPr lang="en-US" dirty="0" err="1" smtClean="0">
                    <a:latin typeface="Constantia" panose="02030602050306030303" pitchFamily="18" charset="0"/>
                  </a:rPr>
                  <a:t>giá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:r>
                  <a:rPr lang="en-US" dirty="0" err="1" smtClean="0">
                    <a:latin typeface="Constantia" panose="02030602050306030303" pitchFamily="18" charset="0"/>
                  </a:rPr>
                  <a:t>trị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:r>
                  <a:rPr lang="en-US" dirty="0" err="1" smtClean="0">
                    <a:latin typeface="Constantia" panose="02030602050306030303" pitchFamily="18" charset="0"/>
                  </a:rPr>
                  <a:t>nhỏ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:r>
                  <a:rPr lang="en-US" dirty="0" err="1" smtClean="0">
                    <a:latin typeface="Constantia" panose="02030602050306030303" pitchFamily="18" charset="0"/>
                  </a:rPr>
                  <a:t>nhất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:r>
                  <a:rPr lang="en-US" dirty="0" err="1" smtClean="0">
                    <a:latin typeface="Constantia" panose="02030602050306030303" pitchFamily="18" charset="0"/>
                  </a:rPr>
                  <a:t>của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:r>
                  <a:rPr lang="en-US" dirty="0" err="1" smtClean="0">
                    <a:latin typeface="Constantia" panose="02030602050306030303" pitchFamily="18" charset="0"/>
                  </a:rPr>
                  <a:t>hàm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:r>
                  <a:rPr lang="en-US" dirty="0" err="1" smtClean="0">
                    <a:latin typeface="Constantia" panose="02030602050306030303" pitchFamily="18" charset="0"/>
                  </a:rPr>
                  <a:t>số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latin typeface="Constantia" panose="02030602050306030303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latin typeface="Constantia" panose="02030602050306030303" pitchFamily="18" charset="0"/>
                </a:endParaRPr>
              </a:p>
              <a:p>
                <a:pPr marL="650229" lvl="1" indent="0">
                  <a:buNone/>
                </a:pPr>
                <a:endParaRPr lang="en-US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0752" y="1910687"/>
                <a:ext cx="11237062" cy="6496384"/>
              </a:xfrm>
              <a:blipFill>
                <a:blip r:embed="rId2"/>
                <a:stretch>
                  <a:fillRect l="-868" t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1. Giới thiệu"/>
          <p:cNvSpPr txBox="1">
            <a:spLocks noGrp="1"/>
          </p:cNvSpPr>
          <p:nvPr>
            <p:ph type="title"/>
          </p:nvPr>
        </p:nvSpPr>
        <p:spPr>
          <a:xfrm>
            <a:off x="1133199" y="313984"/>
            <a:ext cx="11393714" cy="1071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Momentum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49" y="3327129"/>
            <a:ext cx="9849132" cy="27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8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099233"/>
            <a:ext cx="12039599" cy="83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1. Giới thiệu"/>
          <p:cNvSpPr txBox="1">
            <a:spLocks noGrp="1"/>
          </p:cNvSpPr>
          <p:nvPr>
            <p:ph type="ctrTitle"/>
          </p:nvPr>
        </p:nvSpPr>
        <p:spPr>
          <a:xfrm>
            <a:off x="-673" y="-14652"/>
            <a:ext cx="12980746" cy="13404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8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1. </a:t>
            </a:r>
            <a:r>
              <a:rPr sz="8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Giới</a:t>
            </a:r>
            <a:r>
              <a:rPr sz="8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sz="80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thiệu</a:t>
            </a:r>
            <a:endParaRPr sz="8000"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31" name="Quá trình học của một mạng neuron có thể được thực hiện bởi…"/>
          <p:cNvSpPr txBox="1">
            <a:spLocks noGrp="1"/>
          </p:cNvSpPr>
          <p:nvPr>
            <p:ph type="subTitle" idx="1"/>
          </p:nvPr>
        </p:nvSpPr>
        <p:spPr>
          <a:xfrm>
            <a:off x="939123" y="1652345"/>
            <a:ext cx="11869572" cy="4182239"/>
          </a:xfrm>
          <a:prstGeom prst="rect">
            <a:avLst/>
          </a:prstGeom>
          <a:solidFill>
            <a:srgbClr val="FFFFCC"/>
          </a:solidFill>
        </p:spPr>
        <p:txBody>
          <a:bodyPr>
            <a:noAutofit/>
          </a:bodyPr>
          <a:lstStyle/>
          <a:p>
            <a:pPr algn="just"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Quá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trình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học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của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một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mạng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neuron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có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thể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được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thực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hiện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bởi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</a:p>
          <a:p>
            <a:pPr marL="1865312" lvl="2" indent="-595312" algn="just">
              <a:buSzPct val="100000"/>
              <a:buAutoNum type="arabicPeriod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Tạo</a:t>
            </a:r>
            <a:r>
              <a:rPr lang="en-US"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/</a:t>
            </a:r>
            <a:r>
              <a:rPr lang="en-US"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xóa</a:t>
            </a:r>
            <a:r>
              <a:rPr lang="en-US"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bỏ</a:t>
            </a:r>
            <a:r>
              <a:rPr lang="en-US"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ra</a:t>
            </a:r>
            <a:r>
              <a:rPr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một</a:t>
            </a:r>
            <a:r>
              <a:rPr lang="en-US"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khớp</a:t>
            </a:r>
            <a:r>
              <a:rPr lang="en-US"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nối</a:t>
            </a:r>
            <a:r>
              <a:rPr lang="en-US"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</a:p>
          <a:p>
            <a:pPr marL="1865312" lvl="2" indent="-595312" algn="just">
              <a:buSzPct val="100000"/>
              <a:buAutoNum type="arabicPeriod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Thay</a:t>
            </a:r>
            <a:r>
              <a:rPr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đổi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giá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trị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trọng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số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của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các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khớp</a:t>
            </a:r>
            <a:endParaRPr sz="3200" dirty="0">
              <a:solidFill>
                <a:srgbClr val="002060"/>
              </a:solidFill>
              <a:latin typeface="Constantia" panose="02030602050306030303" pitchFamily="18" charset="0"/>
            </a:endParaRPr>
          </a:p>
          <a:p>
            <a:pPr marL="1865312" lvl="2" indent="-595312" algn="just">
              <a:buSzPct val="100000"/>
              <a:buAutoNum type="arabicPeriod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Thay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đổi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hàm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kích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thích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của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các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neuron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trong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mạng</a:t>
            </a:r>
            <a:endParaRPr sz="3200" dirty="0">
              <a:solidFill>
                <a:srgbClr val="002060"/>
              </a:solidFill>
              <a:latin typeface="Constantia" panose="02030602050306030303" pitchFamily="18" charset="0"/>
            </a:endParaRPr>
          </a:p>
          <a:p>
            <a:pPr marL="1865312" lvl="2" indent="-595312" algn="just">
              <a:buSzPct val="100000"/>
              <a:buAutoNum type="arabicPeriod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Thay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đổi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giá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trị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bias</a:t>
            </a:r>
          </a:p>
          <a:p>
            <a:pPr marL="1865312" lvl="2" indent="-595312" algn="just">
              <a:buSzPct val="100000"/>
              <a:buAutoNum type="arabicPeriod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Thêm</a:t>
            </a:r>
            <a:r>
              <a:rPr lang="en-US"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/</a:t>
            </a:r>
            <a:r>
              <a:rPr lang="en-US"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xóa</a:t>
            </a:r>
            <a:r>
              <a:rPr lang="en-US"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bỏ</a:t>
            </a:r>
            <a:r>
              <a:rPr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các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tế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Constantia" panose="02030602050306030303" pitchFamily="18" charset="0"/>
              </a:rPr>
              <a:t>bào</a:t>
            </a:r>
            <a:r>
              <a:rPr sz="32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neuron</a:t>
            </a:r>
            <a:endParaRPr sz="32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sp>
        <p:nvSpPr>
          <p:cNvPr id="132" name="Số Trang chiếu"/>
          <p:cNvSpPr txBox="1">
            <a:spLocks noGrp="1"/>
          </p:cNvSpPr>
          <p:nvPr>
            <p:ph type="sldNum" sz="quarter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>
                <a:latin typeface="Constantia" panose="02030602050306030303" pitchFamily="18" charset="0"/>
              </a:rPr>
              <a:t>3</a:t>
            </a:fld>
            <a:endParaRPr>
              <a:latin typeface="Constantia" panose="02030602050306030303" pitchFamily="18" charset="0"/>
            </a:endParaRPr>
          </a:p>
        </p:txBody>
      </p:sp>
      <p:sp>
        <p:nvSpPr>
          <p:cNvPr id="134" name="Mục tiêu…"/>
          <p:cNvSpPr txBox="1"/>
          <p:nvPr/>
        </p:nvSpPr>
        <p:spPr>
          <a:xfrm>
            <a:off x="2579367" y="6294960"/>
            <a:ext cx="8589085" cy="1575412"/>
          </a:xfrm>
          <a:prstGeom prst="rect">
            <a:avLst/>
          </a:prstGeom>
          <a:ln w="38100">
            <a:solidFill>
              <a:srgbClr val="0070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just">
              <a:defRPr sz="3000" b="0">
                <a:latin typeface="Arial"/>
                <a:ea typeface="Arial"/>
                <a:cs typeface="Arial"/>
                <a:sym typeface="Arial"/>
              </a:defRPr>
            </a:pPr>
            <a:r>
              <a:rPr sz="36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Mục</a:t>
            </a:r>
            <a:r>
              <a:rPr sz="36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tiêu</a:t>
            </a:r>
            <a:r>
              <a:rPr sz="36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</a:p>
          <a:p>
            <a:pPr marL="1865312" lvl="2" indent="-595312" algn="just">
              <a:buSzPct val="100000"/>
              <a:buAutoNum type="arabicPeriod"/>
              <a:defRPr sz="300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Giảm</a:t>
            </a:r>
            <a:r>
              <a:rPr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thiểu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số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lần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học</a:t>
            </a:r>
            <a:endParaRPr dirty="0">
              <a:solidFill>
                <a:srgbClr val="002060"/>
              </a:solidFill>
              <a:latin typeface="Constantia" panose="02030602050306030303" pitchFamily="18" charset="0"/>
            </a:endParaRPr>
          </a:p>
          <a:p>
            <a:pPr marL="1865312" lvl="2" indent="-595312" algn="just">
              <a:buSzPct val="100000"/>
              <a:buAutoNum type="arabicPeriod"/>
              <a:defRPr sz="300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Tối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thiểu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hoá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hàm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mất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mát</a:t>
            </a:r>
            <a:endParaRPr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sp>
        <p:nvSpPr>
          <p:cNvPr id="135" name="Giải pháp…"/>
          <p:cNvSpPr txBox="1"/>
          <p:nvPr/>
        </p:nvSpPr>
        <p:spPr>
          <a:xfrm>
            <a:off x="2579367" y="8330747"/>
            <a:ext cx="8589086" cy="1273629"/>
          </a:xfrm>
          <a:prstGeom prst="rect">
            <a:avLst/>
          </a:prstGeom>
          <a:ln w="38100">
            <a:solidFill>
              <a:srgbClr val="0070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just">
              <a:defRPr sz="3000" b="0">
                <a:latin typeface="Arial"/>
                <a:ea typeface="Arial"/>
                <a:cs typeface="Arial"/>
                <a:sym typeface="Arial"/>
              </a:defRPr>
            </a:pPr>
            <a:r>
              <a:rPr sz="3900" dirty="0" err="1">
                <a:solidFill>
                  <a:srgbClr val="002060"/>
                </a:solidFill>
                <a:latin typeface="Constantia" panose="02030602050306030303" pitchFamily="18" charset="0"/>
              </a:rPr>
              <a:t>Giải</a:t>
            </a:r>
            <a:r>
              <a:rPr sz="39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900" dirty="0" err="1">
                <a:solidFill>
                  <a:srgbClr val="002060"/>
                </a:solidFill>
                <a:latin typeface="Constantia" panose="02030602050306030303" pitchFamily="18" charset="0"/>
              </a:rPr>
              <a:t>pháp</a:t>
            </a:r>
            <a:r>
              <a:rPr sz="39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</a:p>
          <a:p>
            <a:pPr marL="1865312" lvl="2" indent="-595312" algn="just">
              <a:buSzPct val="100000"/>
              <a:buAutoNum type="arabicPeriod"/>
              <a:defRPr sz="300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Thay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đổi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phù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hợp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b="1" dirty="0">
                <a:solidFill>
                  <a:srgbClr val="002060"/>
                </a:solidFill>
                <a:latin typeface="Constantia" panose="02030602050306030303" pitchFamily="18" charset="0"/>
              </a:rPr>
              <a:t>w</a:t>
            </a:r>
            <a:endParaRPr dirty="0">
              <a:solidFill>
                <a:srgbClr val="002060"/>
              </a:solidFill>
              <a:latin typeface="Constantia" panose="02030602050306030303" pitchFamily="18" charset="0"/>
            </a:endParaRPr>
          </a:p>
          <a:p>
            <a:pPr marL="1865312" lvl="2" indent="-595312" algn="just">
              <a:buSzPct val="100000"/>
              <a:buAutoNum type="arabicPeriod"/>
              <a:defRPr sz="3000" b="0">
                <a:latin typeface="Arial"/>
                <a:ea typeface="Arial"/>
                <a:cs typeface="Arial"/>
                <a:sym typeface="Arial"/>
              </a:defRPr>
            </a:pP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Xác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định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hệ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số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học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phù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dirty="0" err="1">
                <a:solidFill>
                  <a:srgbClr val="002060"/>
                </a:solidFill>
                <a:latin typeface="Constantia" panose="02030602050306030303" pitchFamily="18" charset="0"/>
              </a:rPr>
              <a:t>hợp</a:t>
            </a:r>
            <a:r>
              <a:rPr dirty="0">
                <a:solidFill>
                  <a:srgbClr val="002060"/>
                </a:solidFill>
                <a:latin typeface="Constantia" panose="02030602050306030303" pitchFamily="18" charset="0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. Giới thiệu"/>
          <p:cNvSpPr txBox="1">
            <a:spLocks noGrp="1"/>
          </p:cNvSpPr>
          <p:nvPr>
            <p:ph type="title"/>
          </p:nvPr>
        </p:nvSpPr>
        <p:spPr>
          <a:xfrm>
            <a:off x="1133199" y="313984"/>
            <a:ext cx="11393714" cy="1071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3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Momentum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pic>
        <p:nvPicPr>
          <p:cNvPr id="1026" name="Picture 2" descr="https://machinelearningcoban.com/assets/GD/nomomentum1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2" y="2669038"/>
            <a:ext cx="5644723" cy="564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achinelearningcoban.com/assets/GD/momentum1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007" y="2669038"/>
            <a:ext cx="5644723" cy="564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5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6854" y="1826029"/>
                <a:ext cx="12417946" cy="7146777"/>
              </a:xfrm>
            </p:spPr>
            <p:txBody>
              <a:bodyPr/>
              <a:lstStyle/>
              <a:p>
                <a:r>
                  <a:rPr lang="en-US" sz="3200" dirty="0" err="1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Nhược</a:t>
                </a:r>
                <a:r>
                  <a:rPr lang="en-US" sz="3200" dirty="0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en-US" sz="3200" dirty="0" err="1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điểm</a:t>
                </a:r>
                <a:r>
                  <a:rPr lang="en-US" sz="3200" dirty="0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en-US" sz="3200" dirty="0" err="1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của</a:t>
                </a:r>
                <a:r>
                  <a:rPr lang="en-US" sz="3200" dirty="0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 Momentum: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Khi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tới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gần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đích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, momentum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mất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khá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nhiều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thời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gian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trước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khi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dừng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lại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.</a:t>
                </a:r>
              </a:p>
              <a:p>
                <a:r>
                  <a:rPr lang="vi-VN" sz="2800" dirty="0">
                    <a:latin typeface="Constantia" panose="02030602050306030303" pitchFamily="18" charset="0"/>
                  </a:rPr>
                  <a:t>Nesterov accelerated gradient (</a:t>
                </a:r>
                <a:r>
                  <a:rPr lang="vi-VN" sz="2800" dirty="0" smtClean="0">
                    <a:latin typeface="Constantia" panose="02030602050306030303" pitchFamily="18" charset="0"/>
                  </a:rPr>
                  <a:t>NAG)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vi-VN" sz="2800" dirty="0" smtClean="0">
                    <a:latin typeface="Constantia" panose="02030602050306030303" pitchFamily="18" charset="0"/>
                  </a:rPr>
                  <a:t>giúp </a:t>
                </a:r>
                <a:r>
                  <a:rPr lang="vi-VN" sz="2800" dirty="0">
                    <a:latin typeface="Constantia" panose="02030602050306030303" pitchFamily="18" charset="0"/>
                  </a:rPr>
                  <a:t>cho thuật toán hội tụ nhanh hơn</a:t>
                </a:r>
                <a:endParaRPr lang="en-US" sz="28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854" y="1826029"/>
                <a:ext cx="12417946" cy="7146777"/>
              </a:xfrm>
              <a:blipFill>
                <a:blip r:embed="rId9"/>
                <a:stretch>
                  <a:fillRect l="-1129" t="-1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machinelearningcoban.com/assets/GD/nesterov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3835356"/>
            <a:ext cx="9852347" cy="312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28542" y="7169480"/>
                <a:ext cx="2715905" cy="640080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542" y="7169480"/>
                <a:ext cx="2715905" cy="6400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 rot="5400000">
            <a:off x="5367142" y="8074378"/>
            <a:ext cx="600502" cy="3774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45200" y="7202130"/>
                <a:ext cx="4948022" cy="640080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7202130"/>
                <a:ext cx="4948022" cy="6400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24651" y="8740101"/>
                <a:ext cx="6862972" cy="584775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51" y="8740101"/>
                <a:ext cx="686297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1. Giới thiệu"/>
          <p:cNvSpPr txBox="1">
            <a:spLocks noGrp="1"/>
          </p:cNvSpPr>
          <p:nvPr>
            <p:ph type="title"/>
          </p:nvPr>
        </p:nvSpPr>
        <p:spPr>
          <a:xfrm>
            <a:off x="783371" y="232097"/>
            <a:ext cx="12037324" cy="17877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4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</a:t>
            </a:r>
            <a:r>
              <a:rPr lang="en-US" sz="6000" dirty="0" err="1">
                <a:solidFill>
                  <a:srgbClr val="0070C0"/>
                </a:solidFill>
                <a:latin typeface="Constantia" panose="02030602050306030303" pitchFamily="18" charset="0"/>
              </a:rPr>
              <a:t>Nesterov</a:t>
            </a:r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 accelerated </a:t>
            </a:r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gradient</a:t>
            </a:r>
            <a:b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</a:br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(NAG)</a:t>
            </a:r>
            <a:endParaRPr lang="en-US" sz="6000"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achinelearningcoban.com/assets/GD/LR_momentum_contour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7" y="3193577"/>
            <a:ext cx="5854887" cy="58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achinelearningcoban.com/assets/GD/LR_NAG_contour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07" y="3193577"/>
            <a:ext cx="5854888" cy="58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. Giới thiệu"/>
          <p:cNvSpPr txBox="1">
            <a:spLocks noGrp="1"/>
          </p:cNvSpPr>
          <p:nvPr>
            <p:ph type="title"/>
          </p:nvPr>
        </p:nvSpPr>
        <p:spPr>
          <a:xfrm>
            <a:off x="783371" y="232097"/>
            <a:ext cx="12037324" cy="17877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4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</a:t>
            </a:r>
            <a:r>
              <a:rPr lang="en-US" sz="6000" dirty="0" err="1">
                <a:solidFill>
                  <a:srgbClr val="0070C0"/>
                </a:solidFill>
                <a:latin typeface="Constantia" panose="02030602050306030303" pitchFamily="18" charset="0"/>
              </a:rPr>
              <a:t>Nesterov</a:t>
            </a:r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 accelerated </a:t>
            </a:r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gradient</a:t>
            </a:r>
            <a:b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</a:br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(NAG)</a:t>
            </a:r>
            <a:endParaRPr lang="en-US" sz="6000"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88" y="2817215"/>
            <a:ext cx="11825689" cy="5412385"/>
          </a:xfrm>
          <a:prstGeom prst="rect">
            <a:avLst/>
          </a:prstGeom>
        </p:spPr>
      </p:pic>
      <p:sp>
        <p:nvSpPr>
          <p:cNvPr id="6" name="1. Giới thiệu"/>
          <p:cNvSpPr txBox="1">
            <a:spLocks noGrp="1"/>
          </p:cNvSpPr>
          <p:nvPr>
            <p:ph type="title"/>
          </p:nvPr>
        </p:nvSpPr>
        <p:spPr>
          <a:xfrm>
            <a:off x="783371" y="232097"/>
            <a:ext cx="12037324" cy="17877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4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</a:t>
            </a:r>
            <a:r>
              <a:rPr lang="en-US" sz="6000" dirty="0" err="1">
                <a:solidFill>
                  <a:srgbClr val="0070C0"/>
                </a:solidFill>
                <a:latin typeface="Constantia" panose="02030602050306030303" pitchFamily="18" charset="0"/>
              </a:rPr>
              <a:t>Nesterov</a:t>
            </a:r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 accelerated </a:t>
            </a:r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gradient</a:t>
            </a:r>
            <a:b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</a:br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(NAG)</a:t>
            </a:r>
            <a:endParaRPr lang="en-US" sz="6000"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1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749" y="202794"/>
            <a:ext cx="11981217" cy="109130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Constantia" panose="02030602050306030303" pitchFamily="18" charset="0"/>
              </a:rPr>
              <a:t> </a:t>
            </a:r>
            <a:r>
              <a:rPr lang="en-US" sz="600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5.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Các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thể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của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Gradient descent</a:t>
            </a:r>
            <a:endParaRPr lang="en-US" sz="6000"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329" y="2019786"/>
            <a:ext cx="11696131" cy="2019868"/>
          </a:xfrm>
        </p:spPr>
        <p:txBody>
          <a:bodyPr>
            <a:norm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Batch Gradient descent</a:t>
            </a: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2060"/>
                </a:solidFill>
                <a:latin typeface="Constantia" panose="02030602050306030303" pitchFamily="18" charset="0"/>
              </a:rPr>
              <a:t>Stochastic Gradient d</a:t>
            </a:r>
            <a:r>
              <a:rPr lang="en-US" sz="3200" b="1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escent</a:t>
            </a: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200" b="1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Mini-batch Gradient descent</a:t>
            </a:r>
            <a:endParaRPr lang="en-US" sz="3200" b="1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3329" y="4271665"/>
            <a:ext cx="11696131" cy="1894763"/>
          </a:xfrm>
          <a:prstGeom prst="rect">
            <a:avLst/>
          </a:prstGeom>
          <a:solidFill>
            <a:srgbClr val="FFFFCC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487672" indent="-487672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56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56623" indent="-406394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27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9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70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70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70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70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70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ts val="1422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70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3200" b="1" dirty="0" smtClean="0">
                <a:latin typeface="Constantia" panose="02030602050306030303" pitchFamily="18" charset="0"/>
              </a:rPr>
              <a:t> </a:t>
            </a:r>
            <a:r>
              <a:rPr lang="en-US" sz="3200" b="1" dirty="0" err="1" smtClean="0">
                <a:latin typeface="Constantia" panose="02030602050306030303" pitchFamily="18" charset="0"/>
              </a:rPr>
              <a:t>Nhược</a:t>
            </a:r>
            <a:r>
              <a:rPr lang="en-US" sz="3200" b="1" dirty="0" smtClean="0">
                <a:latin typeface="Constantia" panose="02030602050306030303" pitchFamily="18" charset="0"/>
              </a:rPr>
              <a:t> </a:t>
            </a:r>
            <a:r>
              <a:rPr lang="en-US" sz="3200" b="1" dirty="0" err="1" smtClean="0">
                <a:latin typeface="Constantia" panose="02030602050306030303" pitchFamily="18" charset="0"/>
              </a:rPr>
              <a:t>điểm</a:t>
            </a:r>
            <a:r>
              <a:rPr lang="en-US" sz="3200" b="1" dirty="0" smtClean="0">
                <a:latin typeface="Constantia" panose="02030602050306030303" pitchFamily="18" charset="0"/>
              </a:rPr>
              <a:t> </a:t>
            </a:r>
            <a:r>
              <a:rPr lang="en-US" sz="3200" b="1" dirty="0" err="1" smtClean="0">
                <a:latin typeface="Constantia" panose="02030602050306030303" pitchFamily="18" charset="0"/>
              </a:rPr>
              <a:t>của</a:t>
            </a:r>
            <a:r>
              <a:rPr lang="en-US" sz="3200" b="1" dirty="0" smtClean="0">
                <a:latin typeface="Constantia" panose="02030602050306030303" pitchFamily="18" charset="0"/>
              </a:rPr>
              <a:t> Batch Gradient descent (GD </a:t>
            </a:r>
            <a:r>
              <a:rPr lang="en-US" sz="3200" b="1" dirty="0" err="1" smtClean="0">
                <a:latin typeface="Constantia" panose="02030602050306030303" pitchFamily="18" charset="0"/>
              </a:rPr>
              <a:t>thông</a:t>
            </a:r>
            <a:r>
              <a:rPr lang="en-US" sz="3200" b="1" dirty="0" smtClean="0">
                <a:latin typeface="Constantia" panose="02030602050306030303" pitchFamily="18" charset="0"/>
              </a:rPr>
              <a:t> </a:t>
            </a:r>
            <a:r>
              <a:rPr lang="en-US" sz="3200" b="1" dirty="0" err="1" smtClean="0">
                <a:latin typeface="Constantia" panose="02030602050306030303" pitchFamily="18" charset="0"/>
              </a:rPr>
              <a:t>thường</a:t>
            </a:r>
            <a:r>
              <a:rPr lang="en-US" sz="3200" b="1" dirty="0" smtClean="0">
                <a:latin typeface="Constantia" panose="02030602050306030303" pitchFamily="18" charset="0"/>
              </a:rPr>
              <a:t>)</a:t>
            </a:r>
          </a:p>
          <a:p>
            <a:pPr lvl="1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916" b="1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Cần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tính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toán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lại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đạo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hàm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của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tất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cả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các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điểm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dữ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liệu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sau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mỗi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vòng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lặp</a:t>
            </a:r>
            <a:endParaRPr lang="en-US" sz="2916" b="0" dirty="0" smtClean="0">
              <a:latin typeface="Constantia" panose="02030602050306030303" pitchFamily="18" charset="0"/>
            </a:endParaRPr>
          </a:p>
          <a:p>
            <a:pPr lvl="1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916" b="0" dirty="0" err="1" smtClean="0">
                <a:latin typeface="Constantia" panose="02030602050306030303" pitchFamily="18" charset="0"/>
              </a:rPr>
              <a:t>Việc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tính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toán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cồng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kềnh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và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không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hiệu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quả</a:t>
            </a:r>
            <a:r>
              <a:rPr lang="en-US" sz="2916" b="0" dirty="0" smtClean="0">
                <a:latin typeface="Constantia" panose="02030602050306030303" pitchFamily="18" charset="0"/>
              </a:rPr>
              <a:t> </a:t>
            </a:r>
            <a:r>
              <a:rPr lang="en-US" sz="2916" b="0" dirty="0" err="1" smtClean="0">
                <a:latin typeface="Constantia" panose="02030602050306030303" pitchFamily="18" charset="0"/>
              </a:rPr>
              <a:t>với</a:t>
            </a:r>
            <a:r>
              <a:rPr lang="en-US" sz="2916" b="0" dirty="0" smtClean="0">
                <a:latin typeface="Constantia" panose="02030602050306030303" pitchFamily="18" charset="0"/>
              </a:rPr>
              <a:t> Online learning</a:t>
            </a:r>
          </a:p>
          <a:p>
            <a:pPr marL="650229" lvl="1" indent="0">
              <a:buClr>
                <a:srgbClr val="0070C0"/>
              </a:buClr>
              <a:buNone/>
            </a:pPr>
            <a:endParaRPr lang="en-US" sz="2916" b="0" dirty="0" smtClean="0">
              <a:latin typeface="Constantia" panose="02030602050306030303" pitchFamily="18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5650172" y="6456653"/>
            <a:ext cx="1310185" cy="586853"/>
          </a:xfrm>
          <a:prstGeom prst="downArrow">
            <a:avLst/>
          </a:prstGeom>
          <a:solidFill>
            <a:srgbClr val="A1FD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6030" y="7588154"/>
            <a:ext cx="704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Constantia" panose="02030602050306030303" pitchFamily="18" charset="0"/>
              </a:rPr>
              <a:t>Stochastic Gradient </a:t>
            </a:r>
            <a:r>
              <a:rPr lang="en-US" sz="36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descent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38745" y="8466496"/>
            <a:ext cx="11380716" cy="95410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b="0" dirty="0" err="1">
                <a:latin typeface="Constantia" panose="02030602050306030303" pitchFamily="18" charset="0"/>
              </a:rPr>
              <a:t>C</a:t>
            </a:r>
            <a:r>
              <a:rPr lang="en-US" sz="2800" b="0" dirty="0" err="1" smtClean="0">
                <a:latin typeface="Constantia" panose="02030602050306030303" pitchFamily="18" charset="0"/>
              </a:rPr>
              <a:t>hỉ</a:t>
            </a:r>
            <a:r>
              <a:rPr lang="en-US" sz="2800" b="0" dirty="0" smtClean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tính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đạo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hàm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của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hàm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mất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mát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dựa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trên</a:t>
            </a:r>
            <a:r>
              <a:rPr lang="en-US" sz="2800" b="0" dirty="0">
                <a:latin typeface="Constantia" panose="02030602050306030303" pitchFamily="18" charset="0"/>
              </a:rPr>
              <a:t> </a:t>
            </a:r>
            <a:r>
              <a:rPr lang="en-US" sz="2800" b="0" i="1" dirty="0" err="1">
                <a:latin typeface="Constantia" panose="02030602050306030303" pitchFamily="18" charset="0"/>
              </a:rPr>
              <a:t>chỉ</a:t>
            </a:r>
            <a:r>
              <a:rPr lang="en-US" sz="2800" b="0" i="1" dirty="0">
                <a:latin typeface="Constantia" panose="02030602050306030303" pitchFamily="18" charset="0"/>
              </a:rPr>
              <a:t> </a:t>
            </a:r>
            <a:r>
              <a:rPr lang="en-US" sz="2800" b="0" i="1" dirty="0" err="1">
                <a:latin typeface="Constantia" panose="02030602050306030303" pitchFamily="18" charset="0"/>
              </a:rPr>
              <a:t>một</a:t>
            </a:r>
            <a:r>
              <a:rPr lang="en-US" sz="2800" b="0" dirty="0">
                <a:latin typeface="Constantia" panose="02030602050306030303" pitchFamily="18" charset="0"/>
              </a:rPr>
              <a:t> </a:t>
            </a:r>
            <a:r>
              <a:rPr lang="en-US" sz="2800" b="0" dirty="0" err="1">
                <a:latin typeface="Constantia" panose="02030602050306030303" pitchFamily="18" charset="0"/>
              </a:rPr>
              <a:t>điểm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dữ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liệu</a:t>
            </a:r>
            <a:r>
              <a:rPr lang="en-US" sz="2800" b="0" dirty="0">
                <a:latin typeface="Constantia" panose="02030602050306030303" pitchFamily="18" charset="0"/>
              </a:rPr>
              <a:t> </a:t>
            </a:r>
            <a:r>
              <a:rPr lang="en-US" sz="2800" b="0" dirty="0" err="1" smtClean="0">
                <a:latin typeface="Constantia" panose="02030602050306030303" pitchFamily="18" charset="0"/>
              </a:rPr>
              <a:t>và</a:t>
            </a:r>
            <a:r>
              <a:rPr lang="en-US" sz="2800" b="0" dirty="0" smtClean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cập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 smtClean="0">
                <a:latin typeface="Constantia" panose="02030602050306030303" pitchFamily="18" charset="0"/>
              </a:rPr>
              <a:t>nhật</a:t>
            </a:r>
            <a:r>
              <a:rPr lang="en-US" sz="2800" b="0" dirty="0" smtClean="0">
                <a:latin typeface="Constantia" panose="02030602050306030303" pitchFamily="18" charset="0"/>
              </a:rPr>
              <a:t> vector </a:t>
            </a:r>
            <a:r>
              <a:rPr lang="en-US" sz="2800" b="0" dirty="0" err="1" smtClean="0">
                <a:latin typeface="Constantia" panose="02030602050306030303" pitchFamily="18" charset="0"/>
              </a:rPr>
              <a:t>trọng</a:t>
            </a:r>
            <a:r>
              <a:rPr lang="en-US" sz="2800" b="0" dirty="0" smtClean="0">
                <a:latin typeface="Constantia" panose="02030602050306030303" pitchFamily="18" charset="0"/>
              </a:rPr>
              <a:t> </a:t>
            </a:r>
            <a:r>
              <a:rPr lang="en-US" sz="2800" b="0" dirty="0" err="1" smtClean="0">
                <a:latin typeface="Constantia" panose="02030602050306030303" pitchFamily="18" charset="0"/>
              </a:rPr>
              <a:t>số</a:t>
            </a:r>
            <a:r>
              <a:rPr lang="el-GR" sz="2800" b="0" dirty="0">
                <a:latin typeface="Constantia" panose="02030602050306030303" pitchFamily="18" charset="0"/>
              </a:rPr>
              <a:t> </a:t>
            </a:r>
            <a:r>
              <a:rPr lang="en-US" sz="2800" b="0" dirty="0" err="1">
                <a:latin typeface="Constantia" panose="02030602050306030303" pitchFamily="18" charset="0"/>
              </a:rPr>
              <a:t>dựa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trên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đạo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hàm</a:t>
            </a:r>
            <a:r>
              <a:rPr lang="en-US" sz="2800" b="0" dirty="0">
                <a:latin typeface="Constantia" panose="02030602050306030303" pitchFamily="18" charset="0"/>
              </a:rPr>
              <a:t> </a:t>
            </a:r>
            <a:r>
              <a:rPr lang="en-US" sz="2800" b="0" dirty="0" err="1">
                <a:latin typeface="Constantia" panose="02030602050306030303" pitchFamily="18" charset="0"/>
              </a:rPr>
              <a:t>này</a:t>
            </a:r>
            <a:endParaRPr lang="en-US" sz="28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2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50879" y="2019869"/>
                <a:ext cx="11953921" cy="6387202"/>
              </a:xfrm>
            </p:spPr>
            <p:txBody>
              <a:bodyPr/>
              <a:lstStyle/>
              <a:p>
                <a:r>
                  <a:rPr lang="en-US" sz="3200" b="1" dirty="0" smtClean="0">
                    <a:latin typeface="Constantia" panose="02030602050306030303" pitchFamily="18" charset="0"/>
                  </a:rPr>
                  <a:t>Epoch: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Mỗi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lần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duyệt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một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lượt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qua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tất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cả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các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điểm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trên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toàn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bộ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dữ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liệu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huấn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luyện</a:t>
                </a:r>
                <a:endParaRPr lang="en-US" sz="2800" dirty="0" smtClean="0">
                  <a:latin typeface="Constantia" panose="02030602050306030303" pitchFamily="18" charset="0"/>
                </a:endParaRPr>
              </a:p>
              <a:p>
                <a:r>
                  <a:rPr lang="en-US" sz="3200" b="1" dirty="0" smtClean="0">
                    <a:latin typeface="Constantia" panose="02030602050306030303" pitchFamily="18" charset="0"/>
                  </a:rPr>
                  <a:t>Batch GD: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Mỗi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Epoch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một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lần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cập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nhật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vector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trọng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số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của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mô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hình</a:t>
                </a:r>
                <a:endParaRPr lang="en-US" sz="2800" dirty="0" smtClean="0">
                  <a:latin typeface="Constantia" panose="02030602050306030303" pitchFamily="18" charset="0"/>
                </a:endParaRPr>
              </a:p>
              <a:p>
                <a:r>
                  <a:rPr lang="en-US" sz="3200" b="1" dirty="0" smtClean="0">
                    <a:latin typeface="Constantia" panose="02030602050306030303" pitchFamily="18" charset="0"/>
                  </a:rPr>
                  <a:t>SGD:</a:t>
                </a:r>
                <a:r>
                  <a:rPr lang="en-US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Mỗi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Epoch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800" dirty="0" smtClean="0">
                    <a:latin typeface="Constantia" panose="02030602050306030303" pitchFamily="18" charset="0"/>
                  </a:rPr>
                  <a:t> N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lần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cập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nhật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vector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trọng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số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của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mô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hình</a:t>
                </a:r>
                <a:endParaRPr lang="en-US" sz="2800" dirty="0" smtClean="0">
                  <a:latin typeface="Constantia" panose="02030602050306030303" pitchFamily="18" charset="0"/>
                </a:endParaRPr>
              </a:p>
              <a:p>
                <a:r>
                  <a:rPr lang="vi-VN" sz="2800" b="1" dirty="0">
                    <a:latin typeface="Constantia" panose="02030602050306030303" pitchFamily="18" charset="0"/>
                  </a:rPr>
                  <a:t>SGD</a:t>
                </a:r>
                <a:r>
                  <a:rPr lang="vi-VN" sz="2800" dirty="0">
                    <a:latin typeface="Constantia" panose="02030602050306030303" pitchFamily="18" charset="0"/>
                  </a:rPr>
                  <a:t> chỉ yêu cầu một lượng epoch rất </a:t>
                </a:r>
                <a:r>
                  <a:rPr lang="vi-VN" sz="2800" smtClean="0">
                    <a:latin typeface="Constantia" panose="02030602050306030303" pitchFamily="18" charset="0"/>
                  </a:rPr>
                  <a:t>nhỏ</a:t>
                </a:r>
                <a:r>
                  <a:rPr lang="en-US" sz="2800" smtClean="0">
                    <a:latin typeface="Constantia" panose="02030602050306030303" pitchFamily="18" charset="0"/>
                  </a:rPr>
                  <a:t>, không </a:t>
                </a:r>
                <a:r>
                  <a:rPr lang="vi-VN" sz="2800" dirty="0">
                    <a:latin typeface="Constantia" panose="02030602050306030303" pitchFamily="18" charset="0"/>
                  </a:rPr>
                  <a:t>phù hợp với các bài toán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với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cơ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sở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dữ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liệu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lớn</a:t>
                </a:r>
                <a:endParaRPr lang="en-US" sz="2800" dirty="0" smtClean="0">
                  <a:latin typeface="Constantia" panose="02030602050306030303" pitchFamily="18" charset="0"/>
                </a:endParaRPr>
              </a:p>
              <a:p>
                <a:r>
                  <a:rPr lang="en-US" sz="2800" dirty="0" err="1" smtClean="0">
                    <a:latin typeface="Constantia" panose="02030602050306030303" pitchFamily="18" charset="0"/>
                  </a:rPr>
                  <a:t>Phương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trình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cập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nhật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trọng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số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của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thuật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dirty="0" err="1" smtClean="0">
                    <a:latin typeface="Constantia" panose="02030602050306030303" pitchFamily="18" charset="0"/>
                  </a:rPr>
                  <a:t>toán</a:t>
                </a:r>
                <a:r>
                  <a:rPr lang="en-US" sz="2800" dirty="0" smtClean="0">
                    <a:latin typeface="Constantia" panose="02030602050306030303" pitchFamily="18" charset="0"/>
                  </a:rPr>
                  <a:t> SGD:</a:t>
                </a:r>
              </a:p>
              <a:p>
                <a:pPr marL="0" indent="0">
                  <a:buNone/>
                </a:pPr>
                <a:endParaRPr lang="en-US" sz="2800" dirty="0" smtClean="0">
                  <a:latin typeface="Constantia" panose="02030602050306030303" pitchFamily="18" charset="0"/>
                </a:endParaRPr>
              </a:p>
              <a:p>
                <a:endParaRPr lang="en-US" sz="2800" dirty="0">
                  <a:latin typeface="Constantia" panose="02030602050306030303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0879" y="2019869"/>
                <a:ext cx="11953921" cy="6387202"/>
              </a:xfrm>
              <a:blipFill>
                <a:blip r:embed="rId2"/>
                <a:stretch>
                  <a:fillRect l="-1173" t="-1240" r="-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1050879" y="587372"/>
            <a:ext cx="11953921" cy="10913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 </a:t>
            </a:r>
            <a:r>
              <a:rPr lang="en-US" sz="24000" dirty="0">
                <a:solidFill>
                  <a:srgbClr val="0070C0"/>
                </a:solidFill>
                <a:latin typeface="Constantia" panose="02030602050306030303" pitchFamily="18" charset="0"/>
              </a:rPr>
              <a:t>Stochastic Gradient Descent</a:t>
            </a:r>
            <a:br>
              <a:rPr lang="en-US" sz="24000" dirty="0">
                <a:solidFill>
                  <a:srgbClr val="0070C0"/>
                </a:solidFill>
                <a:latin typeface="Constantia" panose="02030602050306030303" pitchFamily="18" charset="0"/>
              </a:rPr>
            </a:br>
            <a:endParaRPr lang="en-US" sz="24000"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83959" y="6160674"/>
                <a:ext cx="6862972" cy="584775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959" y="6160674"/>
                <a:ext cx="686297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9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494" y="3177050"/>
            <a:ext cx="8427010" cy="64435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31529" y="532781"/>
            <a:ext cx="11953921" cy="10913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 </a:t>
            </a:r>
            <a:r>
              <a:rPr lang="en-US" sz="24000" dirty="0">
                <a:solidFill>
                  <a:srgbClr val="0070C0"/>
                </a:solidFill>
                <a:latin typeface="Constantia" panose="02030602050306030303" pitchFamily="18" charset="0"/>
              </a:rPr>
              <a:t>Stochastic Gradient Descent</a:t>
            </a:r>
            <a:br>
              <a:rPr lang="en-US" sz="24000" dirty="0">
                <a:solidFill>
                  <a:srgbClr val="0070C0"/>
                </a:solidFill>
                <a:latin typeface="Constantia" panose="02030602050306030303" pitchFamily="18" charset="0"/>
              </a:rPr>
            </a:br>
            <a:endParaRPr lang="en-US" sz="24000"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66564" y="1919390"/>
            <a:ext cx="10997141" cy="962353"/>
            <a:chOff x="1507508" y="1624083"/>
            <a:chExt cx="10997141" cy="962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507508" y="1778711"/>
                  <a:ext cx="4376519" cy="806631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800" b="1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508" y="1778711"/>
                  <a:ext cx="4376519" cy="8066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780471" y="1854916"/>
                  <a:ext cx="4724178" cy="73152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𝛁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800" b="1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800" b="1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471" y="1854916"/>
                  <a:ext cx="4724178" cy="7315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Arrow 7"/>
            <p:cNvSpPr/>
            <p:nvPr/>
          </p:nvSpPr>
          <p:spPr>
            <a:xfrm>
              <a:off x="6196572" y="2043797"/>
              <a:ext cx="1104221" cy="541545"/>
            </a:xfrm>
            <a:prstGeom prst="rightArrow">
              <a:avLst/>
            </a:prstGeom>
            <a:solidFill>
              <a:srgbClr val="A1FD4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56734" y="1624083"/>
              <a:ext cx="1583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Gradient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04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achinelearningcoban.com/assets/GD/LR_SGD_contour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3" y="2214912"/>
            <a:ext cx="6030610" cy="603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achinelearningcoban.com/assets/GD/LR_SGD_lo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62" y="2710870"/>
            <a:ext cx="6777488" cy="503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31529" y="532781"/>
            <a:ext cx="11953921" cy="10913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0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 </a:t>
            </a:r>
            <a:r>
              <a:rPr lang="en-US" sz="24000" dirty="0">
                <a:solidFill>
                  <a:srgbClr val="0070C0"/>
                </a:solidFill>
                <a:latin typeface="Constantia" panose="02030602050306030303" pitchFamily="18" charset="0"/>
              </a:rPr>
              <a:t>Stochastic Gradient Descent</a:t>
            </a:r>
            <a:br>
              <a:rPr lang="en-US" sz="24000" dirty="0">
                <a:solidFill>
                  <a:srgbClr val="0070C0"/>
                </a:solidFill>
                <a:latin typeface="Constantia" panose="02030602050306030303" pitchFamily="18" charset="0"/>
              </a:rPr>
            </a:br>
            <a:endParaRPr lang="en-US" sz="24000"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963" y="9039921"/>
            <a:ext cx="10482716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3200" b="0" dirty="0" err="1">
                <a:latin typeface="Constantia" panose="02030602050306030303" pitchFamily="18" charset="0"/>
              </a:rPr>
              <a:t>thuật</a:t>
            </a:r>
            <a:r>
              <a:rPr lang="en-US" sz="3200" b="0" dirty="0">
                <a:latin typeface="Constantia" panose="02030602050306030303" pitchFamily="18" charset="0"/>
              </a:rPr>
              <a:t> </a:t>
            </a:r>
            <a:r>
              <a:rPr lang="en-US" sz="3200" b="0" dirty="0" err="1">
                <a:latin typeface="Constantia" panose="02030602050306030303" pitchFamily="18" charset="0"/>
              </a:rPr>
              <a:t>toán</a:t>
            </a:r>
            <a:r>
              <a:rPr lang="en-US" sz="3200" b="0" dirty="0">
                <a:latin typeface="Constantia" panose="02030602050306030303" pitchFamily="18" charset="0"/>
              </a:rPr>
              <a:t> </a:t>
            </a:r>
            <a:r>
              <a:rPr lang="en-US" sz="3200" b="0" dirty="0" err="1">
                <a:latin typeface="Constantia" panose="02030602050306030303" pitchFamily="18" charset="0"/>
              </a:rPr>
              <a:t>hội</a:t>
            </a:r>
            <a:r>
              <a:rPr lang="en-US" sz="3200" b="0" dirty="0">
                <a:latin typeface="Constantia" panose="02030602050306030303" pitchFamily="18" charset="0"/>
              </a:rPr>
              <a:t> </a:t>
            </a:r>
            <a:r>
              <a:rPr lang="en-US" sz="3200" b="0" dirty="0" err="1">
                <a:latin typeface="Constantia" panose="02030602050306030303" pitchFamily="18" charset="0"/>
              </a:rPr>
              <a:t>tụ</a:t>
            </a:r>
            <a:r>
              <a:rPr lang="en-US" sz="3200" b="0" dirty="0">
                <a:latin typeface="Constantia" panose="02030602050306030303" pitchFamily="18" charset="0"/>
              </a:rPr>
              <a:t> </a:t>
            </a:r>
            <a:r>
              <a:rPr lang="en-US" sz="3200" b="0" dirty="0" err="1">
                <a:latin typeface="Constantia" panose="02030602050306030303" pitchFamily="18" charset="0"/>
              </a:rPr>
              <a:t>khá</a:t>
            </a:r>
            <a:r>
              <a:rPr lang="en-US" sz="3200" b="0" dirty="0">
                <a:latin typeface="Constantia" panose="02030602050306030303" pitchFamily="18" charset="0"/>
              </a:rPr>
              <a:t> </a:t>
            </a:r>
            <a:r>
              <a:rPr lang="en-US" sz="3200" b="0" dirty="0" err="1">
                <a:latin typeface="Constantia" panose="02030602050306030303" pitchFamily="18" charset="0"/>
              </a:rPr>
              <a:t>nhanh</a:t>
            </a:r>
            <a:r>
              <a:rPr lang="en-US" sz="3200" b="0" dirty="0">
                <a:latin typeface="Constantia" panose="02030602050306030303" pitchFamily="18" charset="0"/>
              </a:rPr>
              <a:t> </a:t>
            </a:r>
            <a:r>
              <a:rPr lang="en-US" sz="3200" b="0" dirty="0" err="1">
                <a:latin typeface="Constantia" panose="02030602050306030303" pitchFamily="18" charset="0"/>
              </a:rPr>
              <a:t>đến</a:t>
            </a:r>
            <a:r>
              <a:rPr lang="en-US" sz="3200" b="0" dirty="0">
                <a:latin typeface="Constantia" panose="02030602050306030303" pitchFamily="18" charset="0"/>
              </a:rPr>
              <a:t> </a:t>
            </a:r>
            <a:r>
              <a:rPr lang="en-US" sz="3200" b="0" dirty="0" err="1">
                <a:latin typeface="Constantia" panose="02030602050306030303" pitchFamily="18" charset="0"/>
              </a:rPr>
              <a:t>vùng</a:t>
            </a:r>
            <a:r>
              <a:rPr lang="en-US" sz="3200" b="0" dirty="0">
                <a:latin typeface="Constantia" panose="02030602050306030303" pitchFamily="18" charset="0"/>
              </a:rPr>
              <a:t> </a:t>
            </a:r>
            <a:r>
              <a:rPr lang="en-US" sz="3200" b="0" dirty="0" err="1">
                <a:latin typeface="Constantia" panose="02030602050306030303" pitchFamily="18" charset="0"/>
              </a:rPr>
              <a:t>lân</a:t>
            </a:r>
            <a:r>
              <a:rPr lang="en-US" sz="3200" b="0" dirty="0">
                <a:latin typeface="Constantia" panose="02030602050306030303" pitchFamily="18" charset="0"/>
              </a:rPr>
              <a:t> </a:t>
            </a:r>
            <a:r>
              <a:rPr lang="en-US" sz="3200" b="0" dirty="0" err="1">
                <a:latin typeface="Constantia" panose="02030602050306030303" pitchFamily="18" charset="0"/>
              </a:rPr>
              <a:t>cận</a:t>
            </a:r>
            <a:r>
              <a:rPr lang="en-US" sz="3200" b="0" dirty="0">
                <a:latin typeface="Constantia" panose="02030602050306030303" pitchFamily="18" charset="0"/>
              </a:rPr>
              <a:t> </a:t>
            </a:r>
            <a:r>
              <a:rPr lang="en-US" sz="3200" b="0" dirty="0" err="1">
                <a:latin typeface="Constantia" panose="02030602050306030303" pitchFamily="18" charset="0"/>
              </a:rPr>
              <a:t>của</a:t>
            </a:r>
            <a:r>
              <a:rPr lang="en-US" sz="3200" b="0" dirty="0">
                <a:latin typeface="Constantia" panose="02030602050306030303" pitchFamily="18" charset="0"/>
              </a:rPr>
              <a:t> </a:t>
            </a:r>
            <a:r>
              <a:rPr lang="en-US" sz="3200" b="0" dirty="0" err="1">
                <a:latin typeface="Constantia" panose="02030602050306030303" pitchFamily="18" charset="0"/>
              </a:rPr>
              <a:t>nghiệm</a:t>
            </a:r>
            <a:endParaRPr lang="en-US" sz="3200" dirty="0">
              <a:latin typeface="Constantia" panose="0203060205030603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02400" y="7712966"/>
            <a:ext cx="65024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 err="1">
                <a:latin typeface="Constantia" panose="02030602050306030303" pitchFamily="18" charset="0"/>
              </a:rPr>
              <a:t>hàm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mất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mát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cho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toàn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bộ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dữ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liệu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sau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khi</a:t>
            </a:r>
            <a:r>
              <a:rPr lang="en-US" b="0" dirty="0">
                <a:latin typeface="Constantia" panose="02030602050306030303" pitchFamily="18" charset="0"/>
              </a:rPr>
              <a:t> </a:t>
            </a:r>
            <a:r>
              <a:rPr lang="en-US" b="0" i="1" dirty="0" err="1">
                <a:latin typeface="Constantia" panose="02030602050306030303" pitchFamily="18" charset="0"/>
              </a:rPr>
              <a:t>chỉ</a:t>
            </a:r>
            <a:r>
              <a:rPr lang="en-US" b="0" dirty="0">
                <a:latin typeface="Constantia" panose="02030602050306030303" pitchFamily="18" charset="0"/>
              </a:rPr>
              <a:t> </a:t>
            </a:r>
            <a:r>
              <a:rPr lang="en-US" b="0" dirty="0" err="1">
                <a:latin typeface="Constantia" panose="02030602050306030303" pitchFamily="18" charset="0"/>
              </a:rPr>
              <a:t>sử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dụng</a:t>
            </a:r>
            <a:r>
              <a:rPr lang="en-US" b="0" dirty="0">
                <a:latin typeface="Constantia" panose="02030602050306030303" pitchFamily="18" charset="0"/>
              </a:rPr>
              <a:t> 50 </a:t>
            </a:r>
            <a:r>
              <a:rPr lang="en-US" b="0" dirty="0" err="1">
                <a:latin typeface="Constantia" panose="02030602050306030303" pitchFamily="18" charset="0"/>
              </a:rPr>
              <a:t>điểm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dữ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liệu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đầu</a:t>
            </a:r>
            <a:r>
              <a:rPr lang="en-US" b="0" dirty="0">
                <a:latin typeface="Constantia" panose="02030602050306030303" pitchFamily="18" charset="0"/>
              </a:rPr>
              <a:t> </a:t>
            </a:r>
            <a:r>
              <a:rPr lang="en-US" b="0" dirty="0" err="1">
                <a:latin typeface="Constantia" panose="02030602050306030303" pitchFamily="18" charset="0"/>
              </a:rPr>
              <a:t>tiên</a:t>
            </a:r>
            <a:endParaRPr lang="en-US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403" y="546429"/>
            <a:ext cx="10713493" cy="96847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070C0"/>
                </a:solidFill>
                <a:latin typeface="Constantia" panose="02030602050306030303" pitchFamily="18" charset="0"/>
              </a:rPr>
              <a:t>Mini-batch Gradient Descent</a:t>
            </a:r>
            <a:r>
              <a:rPr lang="en-US" sz="6000" dirty="0"/>
              <a:t/>
            </a:r>
            <a:br>
              <a:rPr lang="en-US" sz="6000" dirty="0"/>
            </a:br>
            <a:endParaRPr lang="en-US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2513" y="1924334"/>
                <a:ext cx="11682484" cy="1643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sz="2800" b="0" dirty="0" smtClean="0">
                    <a:latin typeface="Constantia" panose="02030602050306030303" pitchFamily="18" charset="0"/>
                  </a:rPr>
                  <a:t>Mini-batch Gradient Descent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bắt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đầu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mỗi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epoch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bằng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việc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xáo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trộn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ngẫu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nhiên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dữ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liệu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rồi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chia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toàn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bộ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dữ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liệu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thành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các</a:t>
                </a:r>
                <a:r>
                  <a:rPr lang="en-US" sz="2800" b="0" dirty="0">
                    <a:latin typeface="Constantia" panose="02030602050306030303" pitchFamily="18" charset="0"/>
                  </a:rPr>
                  <a:t> </a:t>
                </a:r>
                <a:r>
                  <a:rPr lang="en-US" sz="2800" b="0" i="1" dirty="0" smtClean="0">
                    <a:latin typeface="Constantia" panose="02030602050306030303" pitchFamily="18" charset="0"/>
                  </a:rPr>
                  <a:t>mini-batch</a:t>
                </a:r>
                <a:endParaRPr lang="en-US" sz="2800" b="0" dirty="0">
                  <a:latin typeface="Constantia" panose="02030602050306030303" pitchFamily="18" charset="0"/>
                </a:endParaRPr>
              </a:p>
              <a:p>
                <a:pPr marL="342900" indent="-342900" algn="l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M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ỗi</a:t>
                </a:r>
                <a:r>
                  <a:rPr lang="en-US" sz="2800" b="0" dirty="0">
                    <a:latin typeface="Constantia" panose="02030602050306030303" pitchFamily="18" charset="0"/>
                  </a:rPr>
                  <a:t> </a:t>
                </a:r>
                <a:r>
                  <a:rPr lang="en-US" sz="2800" b="0" i="1" dirty="0">
                    <a:latin typeface="Constantia" panose="02030602050306030303" pitchFamily="18" charset="0"/>
                  </a:rPr>
                  <a:t>mini-batch</a:t>
                </a:r>
                <a:r>
                  <a:rPr lang="en-US" sz="2800" b="0" dirty="0">
                    <a:latin typeface="Constantia" panose="02030602050306030303" pitchFamily="18" charset="0"/>
                  </a:rPr>
                  <a:t> 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có</a:t>
                </a:r>
                <a:r>
                  <a:rPr lang="en-US" sz="2800" b="0" dirty="0">
                    <a:latin typeface="Constantia" panose="02030602050306030303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b="0" dirty="0">
                    <a:latin typeface="Constantia" panose="02030602050306030303" pitchFamily="18" charset="0"/>
                  </a:rPr>
                  <a:t> 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điểm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dữ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liệu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=50÷100</m:t>
                    </m:r>
                  </m:oMath>
                </a14:m>
                <a:r>
                  <a:rPr lang="en-US" sz="2800" b="0" dirty="0" smtClean="0">
                    <a:latin typeface="Constantia" panose="02030602050306030303" pitchFamily="18" charset="0"/>
                  </a:rPr>
                  <a:t>)</a:t>
                </a:r>
                <a:endParaRPr lang="en-US" sz="28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13" y="1924334"/>
                <a:ext cx="11682484" cy="1643527"/>
              </a:xfrm>
              <a:prstGeom prst="rect">
                <a:avLst/>
              </a:prstGeom>
              <a:blipFill>
                <a:blip r:embed="rId2"/>
                <a:stretch>
                  <a:fillRect l="-939" t="-743" b="-7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commons/f/f3/Stog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78" y="4812860"/>
            <a:ext cx="5958622" cy="467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24652" y="3684905"/>
                <a:ext cx="6862972" cy="584775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52" y="3684905"/>
                <a:ext cx="686297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64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104" y="2120052"/>
            <a:ext cx="11941791" cy="6355207"/>
          </a:xfrm>
        </p:spPr>
        <p:txBody>
          <a:bodyPr/>
          <a:lstStyle/>
          <a:p>
            <a:r>
              <a:rPr lang="en-US" sz="3200" dirty="0" err="1" smtClean="0">
                <a:latin typeface="Constantia" panose="02030602050306030303" pitchFamily="18" charset="0"/>
              </a:rPr>
              <a:t>Giới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hạn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số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vòng</a:t>
            </a:r>
            <a:r>
              <a:rPr lang="en-US" sz="3200" dirty="0" smtClean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lặp</a:t>
            </a:r>
            <a:endParaRPr lang="en-US" sz="3200" dirty="0" smtClean="0">
              <a:latin typeface="Constantia" panose="02030602050306030303" pitchFamily="18" charset="0"/>
            </a:endParaRPr>
          </a:p>
          <a:p>
            <a:r>
              <a:rPr lang="en-US" sz="3200" dirty="0">
                <a:latin typeface="Constantia" panose="02030602050306030303" pitchFamily="18" charset="0"/>
              </a:rPr>
              <a:t>So </a:t>
            </a:r>
            <a:r>
              <a:rPr lang="en-US" sz="3200" dirty="0" err="1">
                <a:latin typeface="Constantia" panose="02030602050306030303" pitchFamily="18" charset="0"/>
              </a:rPr>
              <a:t>sánh</a:t>
            </a:r>
            <a:r>
              <a:rPr lang="en-US" sz="3200" dirty="0">
                <a:latin typeface="Constantia" panose="02030602050306030303" pitchFamily="18" charset="0"/>
              </a:rPr>
              <a:t> gradient </a:t>
            </a:r>
            <a:r>
              <a:rPr lang="en-US" sz="3200" dirty="0" err="1">
                <a:latin typeface="Constantia" panose="02030602050306030303" pitchFamily="18" charset="0"/>
              </a:rPr>
              <a:t>của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nghiệm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tại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hai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lần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cập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nhật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liên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tiếp</a:t>
            </a:r>
            <a:endParaRPr lang="en-US" sz="3200" dirty="0" smtClean="0">
              <a:latin typeface="Constantia" panose="02030602050306030303" pitchFamily="18" charset="0"/>
            </a:endParaRPr>
          </a:p>
          <a:p>
            <a:r>
              <a:rPr lang="en-US" sz="3200" dirty="0">
                <a:latin typeface="Constantia" panose="02030602050306030303" pitchFamily="18" charset="0"/>
              </a:rPr>
              <a:t>So </a:t>
            </a:r>
            <a:r>
              <a:rPr lang="en-US" sz="3200" dirty="0" err="1">
                <a:latin typeface="Constantia" panose="02030602050306030303" pitchFamily="18" charset="0"/>
              </a:rPr>
              <a:t>sánh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giá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trị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của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hàm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mất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mát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của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nghiệm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tại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hai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lần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cập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nhật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liên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latin typeface="Constantia" panose="02030602050306030303" pitchFamily="18" charset="0"/>
              </a:rPr>
              <a:t>tiếp</a:t>
            </a:r>
            <a:endParaRPr lang="en-US" sz="3200" dirty="0" smtClean="0">
              <a:latin typeface="Constantia" panose="02030602050306030303" pitchFamily="18" charset="0"/>
            </a:endParaRPr>
          </a:p>
          <a:p>
            <a:r>
              <a:rPr lang="vi-VN" sz="3200" dirty="0">
                <a:latin typeface="Constantia" panose="02030602050306030303" pitchFamily="18" charset="0"/>
              </a:rPr>
              <a:t>Trong SGD và mini-batch </a:t>
            </a:r>
            <a:r>
              <a:rPr lang="vi-VN" sz="3200" dirty="0" smtClean="0">
                <a:latin typeface="Constantia" panose="02030602050306030303" pitchFamily="18" charset="0"/>
              </a:rPr>
              <a:t>GD</a:t>
            </a:r>
            <a:r>
              <a:rPr lang="en-US" sz="3200" dirty="0" smtClean="0">
                <a:latin typeface="Constantia" panose="02030602050306030303" pitchFamily="18" charset="0"/>
              </a:rPr>
              <a:t>: </a:t>
            </a:r>
            <a:r>
              <a:rPr lang="vi-VN" sz="3200" dirty="0" smtClean="0">
                <a:latin typeface="Constantia" panose="02030602050306030303" pitchFamily="18" charset="0"/>
              </a:rPr>
              <a:t>so </a:t>
            </a:r>
            <a:r>
              <a:rPr lang="vi-VN" sz="3200" dirty="0">
                <a:latin typeface="Constantia" panose="02030602050306030303" pitchFamily="18" charset="0"/>
              </a:rPr>
              <a:t>sánh nghiệm sau một vài lần cập nhật</a:t>
            </a:r>
            <a:endParaRPr lang="en-US" sz="3200" dirty="0" smtClean="0">
              <a:latin typeface="Constantia" panose="02030602050306030303" pitchFamily="18" charset="0"/>
            </a:endParaRPr>
          </a:p>
          <a:p>
            <a:pPr marL="0" indent="0">
              <a:buNone/>
            </a:pPr>
            <a:endParaRPr lang="en-US" dirty="0">
              <a:latin typeface="Constantia" panose="02030602050306030303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05468" y="273474"/>
            <a:ext cx="12267082" cy="968473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6.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Điều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kiện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dừng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(Stop Criteria)</a:t>
            </a:r>
            <a:r>
              <a:rPr lang="en-US" sz="6000" dirty="0"/>
              <a:t/>
            </a:r>
            <a:br>
              <a:rPr lang="en-US" sz="6000" dirty="0"/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3947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1. Giới thiệu"/>
          <p:cNvSpPr txBox="1">
            <a:spLocks noGrp="1"/>
          </p:cNvSpPr>
          <p:nvPr>
            <p:ph type="ctrTitle"/>
          </p:nvPr>
        </p:nvSpPr>
        <p:spPr>
          <a:xfrm>
            <a:off x="-673" y="-14652"/>
            <a:ext cx="12980746" cy="13404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8000" b="1" dirty="0">
                <a:solidFill>
                  <a:srgbClr val="0070C0"/>
                </a:solidFill>
                <a:latin typeface="Constantia" panose="02030602050306030303" pitchFamily="18" charset="0"/>
              </a:rPr>
              <a:t>1. </a:t>
            </a:r>
            <a:r>
              <a:rPr sz="80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Giới</a:t>
            </a:r>
            <a:r>
              <a:rPr sz="8000" b="1" dirty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sz="8000" b="1" dirty="0" err="1">
                <a:solidFill>
                  <a:srgbClr val="0070C0"/>
                </a:solidFill>
                <a:latin typeface="Constantia" panose="02030602050306030303" pitchFamily="18" charset="0"/>
              </a:rPr>
              <a:t>thiệu</a:t>
            </a:r>
            <a:endParaRPr sz="8000"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137" name="Số Trang chiếu"/>
          <p:cNvSpPr txBox="1">
            <a:spLocks noGrp="1"/>
          </p:cNvSpPr>
          <p:nvPr>
            <p:ph type="sldNum" sz="quarter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>
                <a:latin typeface="Constantia" panose="02030602050306030303" pitchFamily="18" charset="0"/>
              </a:rPr>
              <a:t>4</a:t>
            </a:fld>
            <a:endParaRPr>
              <a:latin typeface="Constantia" panose="02030602050306030303" pitchFamily="18" charset="0"/>
            </a:endParaRPr>
          </a:p>
        </p:txBody>
      </p:sp>
      <p:pic>
        <p:nvPicPr>
          <p:cNvPr id="139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0793" y="2339557"/>
            <a:ext cx="6648772" cy="762975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Xác định ma trận w thế nào khi số đầu vào lớn ?"/>
          <p:cNvSpPr txBox="1"/>
          <p:nvPr/>
        </p:nvSpPr>
        <p:spPr>
          <a:xfrm>
            <a:off x="785108" y="1670123"/>
            <a:ext cx="10332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  <a:defRPr sz="3000" b="0"/>
            </a:pP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Xác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định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ma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trận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w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thế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nào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khi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số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đầu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vào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lớn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?</a:t>
            </a:r>
          </a:p>
        </p:txBody>
      </p:sp>
      <p:sp>
        <p:nvSpPr>
          <p:cNvPr id="142" name="Cần bao nhiêu bước tính ?"/>
          <p:cNvSpPr txBox="1"/>
          <p:nvPr/>
        </p:nvSpPr>
        <p:spPr>
          <a:xfrm>
            <a:off x="870696" y="3189829"/>
            <a:ext cx="603049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Cần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bao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nhiêu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bước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tính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?</a:t>
            </a:r>
          </a:p>
        </p:txBody>
      </p:sp>
      <p:sp>
        <p:nvSpPr>
          <p:cNvPr id="143" name="Tối ưu các bước tính"/>
          <p:cNvSpPr txBox="1"/>
          <p:nvPr/>
        </p:nvSpPr>
        <p:spPr>
          <a:xfrm>
            <a:off x="939799" y="3946082"/>
            <a:ext cx="503663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0"/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Tối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ưu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các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bước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sz="3600" dirty="0" err="1">
                <a:solidFill>
                  <a:srgbClr val="002060"/>
                </a:solidFill>
                <a:latin typeface="Constantia" panose="02030602050306030303" pitchFamily="18" charset="0"/>
              </a:rPr>
              <a:t>tính</a:t>
            </a:r>
            <a:r>
              <a:rPr sz="3600" dirty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242" y="1282377"/>
            <a:ext cx="2687630" cy="2687630"/>
          </a:xfrm>
          <a:prstGeom prst="rect">
            <a:avLst/>
          </a:prstGeom>
        </p:spPr>
      </p:pic>
      <p:sp>
        <p:nvSpPr>
          <p:cNvPr id="69" name="Xây dựng hàm chi phí"/>
          <p:cNvSpPr txBox="1"/>
          <p:nvPr/>
        </p:nvSpPr>
        <p:spPr>
          <a:xfrm>
            <a:off x="1248651" y="4768880"/>
            <a:ext cx="839172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000" b="0"/>
            </a:lvl1pPr>
          </a:lstStyle>
          <a:p>
            <a:r>
              <a:rPr sz="3200" b="1" dirty="0" err="1">
                <a:latin typeface="Constantia" panose="02030602050306030303" pitchFamily="18" charset="0"/>
              </a:rPr>
              <a:t>Xây</a:t>
            </a:r>
            <a:r>
              <a:rPr sz="3200" b="1" dirty="0">
                <a:latin typeface="Constantia" panose="02030602050306030303" pitchFamily="18" charset="0"/>
              </a:rPr>
              <a:t> </a:t>
            </a:r>
            <a:r>
              <a:rPr sz="3200" b="1" dirty="0" err="1">
                <a:latin typeface="Constantia" panose="02030602050306030303" pitchFamily="18" charset="0"/>
              </a:rPr>
              <a:t>dựng</a:t>
            </a:r>
            <a:r>
              <a:rPr sz="3200" b="1" dirty="0">
                <a:latin typeface="Constantia" panose="02030602050306030303" pitchFamily="18" charset="0"/>
              </a:rPr>
              <a:t> </a:t>
            </a:r>
            <a:r>
              <a:rPr sz="3200" b="1" dirty="0" err="1">
                <a:latin typeface="Constantia" panose="02030602050306030303" pitchFamily="18" charset="0"/>
              </a:rPr>
              <a:t>hàm</a:t>
            </a:r>
            <a:r>
              <a:rPr sz="3200" b="1" dirty="0">
                <a:latin typeface="Constantia" panose="02030602050306030303" pitchFamily="18" charset="0"/>
              </a:rPr>
              <a:t> chi </a:t>
            </a:r>
            <a:r>
              <a:rPr sz="3200" b="1" dirty="0" err="1" smtClean="0">
                <a:latin typeface="Constantia" panose="02030602050306030303" pitchFamily="18" charset="0"/>
              </a:rPr>
              <a:t>phí</a:t>
            </a:r>
            <a:r>
              <a:rPr lang="en-US" sz="3200" b="1" dirty="0" smtClean="0">
                <a:latin typeface="Constantia" panose="02030602050306030303" pitchFamily="18" charset="0"/>
              </a:rPr>
              <a:t> (cost function): </a:t>
            </a:r>
            <a:r>
              <a:rPr lang="en-US" sz="3200" b="1" dirty="0" smtClean="0">
                <a:latin typeface="Constantia" panose="02030602050306030303" pitchFamily="18" charset="0"/>
                <a:sym typeface="Symbol" panose="05050102010706020507" pitchFamily="18" charset="2"/>
              </a:rPr>
              <a:t>(w)</a:t>
            </a:r>
            <a:endParaRPr sz="3200" b="1" dirty="0">
              <a:latin typeface="Constantia" panose="02030602050306030303" pitchFamily="18" charset="0"/>
            </a:endParaRPr>
          </a:p>
        </p:txBody>
      </p:sp>
      <p:sp>
        <p:nvSpPr>
          <p:cNvPr id="70" name="Sum Squared Error"/>
          <p:cNvSpPr txBox="1"/>
          <p:nvPr/>
        </p:nvSpPr>
        <p:spPr>
          <a:xfrm>
            <a:off x="2339678" y="6926129"/>
            <a:ext cx="331821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2800" b="1" dirty="0">
                <a:latin typeface="Constantia" panose="02030602050306030303" pitchFamily="18" charset="0"/>
              </a:rPr>
              <a:t>Sum Squared Error</a:t>
            </a:r>
          </a:p>
        </p:txBody>
      </p:sp>
      <p:sp>
        <p:nvSpPr>
          <p:cNvPr id="72" name="Mean Squared Error"/>
          <p:cNvSpPr txBox="1"/>
          <p:nvPr/>
        </p:nvSpPr>
        <p:spPr>
          <a:xfrm>
            <a:off x="8449345" y="7019770"/>
            <a:ext cx="351698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sz="2800" b="1" dirty="0">
                <a:latin typeface="Constantia" panose="02030602050306030303" pitchFamily="18" charset="0"/>
              </a:rPr>
              <a:t>Mean Squared Error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45988" y="5659636"/>
            <a:ext cx="3905598" cy="1218768"/>
            <a:chOff x="1696916" y="6706434"/>
            <a:chExt cx="3905598" cy="1218768"/>
          </a:xfrm>
        </p:grpSpPr>
        <p:sp>
          <p:nvSpPr>
            <p:cNvPr id="74" name="Rounded Rectangle 73"/>
            <p:cNvSpPr/>
            <p:nvPr/>
          </p:nvSpPr>
          <p:spPr>
            <a:xfrm>
              <a:off x="1696916" y="6706434"/>
              <a:ext cx="3905598" cy="1218768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2068446" y="6928401"/>
              <a:ext cx="3431683" cy="785984"/>
              <a:chOff x="1673416" y="2681191"/>
              <a:chExt cx="3431683" cy="785984"/>
            </a:xfrm>
          </p:grpSpPr>
          <p:sp>
            <p:nvSpPr>
              <p:cNvPr id="79" name="SSE"/>
              <p:cNvSpPr txBox="1"/>
              <p:nvPr/>
            </p:nvSpPr>
            <p:spPr>
              <a:xfrm>
                <a:off x="1673416" y="2853556"/>
                <a:ext cx="612347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r>
                  <a:rPr dirty="0">
                    <a:latin typeface="Constantia" panose="02030602050306030303" pitchFamily="18" charset="0"/>
                  </a:rPr>
                  <a:t>SSE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Phương trình"/>
                  <p:cNvSpPr txBox="1"/>
                  <p:nvPr/>
                </p:nvSpPr>
                <p:spPr>
                  <a:xfrm>
                    <a:off x="2872180" y="2681191"/>
                    <a:ext cx="2232919" cy="785984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2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𝑺𝑺𝑬</m:t>
                          </m:r>
                          <m:r>
                            <a:rPr sz="2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Upp>
                            <m:limUppPr>
                              <m:ctrlPr>
                                <a:rPr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sz="2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sz="27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a:rPr sz="27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sz="27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sz="27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lim>
                              </m:limLow>
                            </m:e>
                            <m:lim>
                              <m:r>
                                <a:rPr sz="27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lim>
                          </m:limUpp>
                          <m:r>
                            <a:rPr sz="2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sz="2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7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sz="27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sz="2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sz="2700" dirty="0">
                      <a:latin typeface="Constantia" panose="020306020503060303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Phương trình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2180" y="2681191"/>
                    <a:ext cx="2232919" cy="78598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>
                    <a:miter lim="400000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/>
          <p:cNvGrpSpPr/>
          <p:nvPr/>
        </p:nvGrpSpPr>
        <p:grpSpPr>
          <a:xfrm>
            <a:off x="8244114" y="5676992"/>
            <a:ext cx="3616943" cy="1218768"/>
            <a:chOff x="8447314" y="6690631"/>
            <a:chExt cx="3616943" cy="1218768"/>
          </a:xfrm>
        </p:grpSpPr>
        <p:sp>
          <p:nvSpPr>
            <p:cNvPr id="71" name="MSE"/>
            <p:cNvSpPr txBox="1"/>
            <p:nvPr/>
          </p:nvSpPr>
          <p:spPr>
            <a:xfrm>
              <a:off x="8590581" y="6994526"/>
              <a:ext cx="738984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>
                  <a:latin typeface="Constantia" panose="02030602050306030303" pitchFamily="18" charset="0"/>
                </a:rPr>
                <a:t>MSE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Phương trình"/>
                <p:cNvSpPr txBox="1"/>
                <p:nvPr/>
              </p:nvSpPr>
              <p:spPr>
                <a:xfrm>
                  <a:off x="9879745" y="6824425"/>
                  <a:ext cx="1899559" cy="780535"/>
                </a:xfrm>
                <a:prstGeom prst="rect">
                  <a:avLst/>
                </a:prstGeom>
                <a:ln w="12700">
                  <a:miter lim="4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𝑴𝑺𝑬</m:t>
                        </m:r>
                        <m:r>
                          <a:rPr sz="2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2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27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𝑺𝑺𝑬</m:t>
                            </m:r>
                          </m:num>
                          <m:den>
                            <m:r>
                              <a:rPr sz="27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oMath>
                    </m:oMathPara>
                  </a14:m>
                  <a:endParaRPr sz="2700" dirty="0">
                    <a:latin typeface="Constantia" panose="02030602050306030303" pitchFamily="18" charset="0"/>
                  </a:endParaRPr>
                </a:p>
              </p:txBody>
            </p:sp>
          </mc:Choice>
          <mc:Fallback xmlns="">
            <p:sp>
              <p:nvSpPr>
                <p:cNvPr id="73" name="Phương trình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9745" y="6824425"/>
                  <a:ext cx="1899559" cy="78053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ounded Rectangle 75"/>
            <p:cNvSpPr/>
            <p:nvPr/>
          </p:nvSpPr>
          <p:spPr>
            <a:xfrm>
              <a:off x="8447314" y="6690631"/>
              <a:ext cx="3616943" cy="1218768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/>
          <p:cNvSpPr/>
          <p:nvPr/>
        </p:nvSpPr>
        <p:spPr>
          <a:xfrm rot="5400000">
            <a:off x="6581713" y="6909344"/>
            <a:ext cx="844490" cy="78261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3991526" y="7889688"/>
            <a:ext cx="6634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nstantia" panose="02030602050306030303" pitchFamily="18" charset="0"/>
              </a:rPr>
              <a:t>Tối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thiểu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hoá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 err="1">
                <a:latin typeface="Constantia" panose="02030602050306030303" pitchFamily="18" charset="0"/>
              </a:rPr>
              <a:t>hàm</a:t>
            </a:r>
            <a:r>
              <a:rPr lang="en-US" sz="3200" dirty="0">
                <a:latin typeface="Constantia" panose="02030602050306030303" pitchFamily="18" charset="0"/>
              </a:rPr>
              <a:t> chi </a:t>
            </a:r>
            <a:r>
              <a:rPr lang="en-US" sz="3200" dirty="0" err="1">
                <a:latin typeface="Constantia" panose="02030602050306030303" pitchFamily="18" charset="0"/>
              </a:rPr>
              <a:t>phí</a:t>
            </a:r>
            <a:r>
              <a:rPr lang="en-US" sz="3200" dirty="0">
                <a:latin typeface="Constantia" panose="02030602050306030303" pitchFamily="18" charset="0"/>
              </a:rPr>
              <a:t> </a:t>
            </a:r>
            <a:r>
              <a:rPr lang="en-US" sz="3200" dirty="0">
                <a:latin typeface="Constantia" panose="02030602050306030303" pitchFamily="18" charset="0"/>
                <a:sym typeface="Symbol" panose="05050102010706020507" pitchFamily="18" charset="2"/>
              </a:rPr>
              <a:t>(w</a:t>
            </a:r>
            <a:r>
              <a:rPr lang="en-US" sz="3200" dirty="0" smtClean="0">
                <a:latin typeface="Constantia" panose="02030602050306030303" pitchFamily="18" charset="0"/>
                <a:sym typeface="Symbol" panose="05050102010706020507" pitchFamily="18" charset="2"/>
              </a:rPr>
              <a:t>)</a:t>
            </a:r>
            <a:endParaRPr lang="en-US" sz="3200" dirty="0"/>
          </a:p>
        </p:txBody>
      </p:sp>
      <p:sp>
        <p:nvSpPr>
          <p:cNvPr id="86" name="Right Arrow 85"/>
          <p:cNvSpPr/>
          <p:nvPr/>
        </p:nvSpPr>
        <p:spPr>
          <a:xfrm>
            <a:off x="362863" y="4675092"/>
            <a:ext cx="844490" cy="78261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e/e0/NewtonIteration_An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73" y="3415755"/>
            <a:ext cx="7931995" cy="565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55605" y="442422"/>
            <a:ext cx="9649707" cy="968473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7.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Phương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pháp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Newton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97" y="2142698"/>
            <a:ext cx="3937244" cy="777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692" y="1978927"/>
            <a:ext cx="3126918" cy="101374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41242" y="2320119"/>
            <a:ext cx="614149" cy="42117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7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40978" y="435012"/>
            <a:ext cx="9977253" cy="968473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7.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Phương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pháp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Newton</a:t>
            </a:r>
            <a:endParaRPr lang="en-US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05468" y="1937983"/>
                <a:ext cx="7533565" cy="584775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200" dirty="0" smtClean="0">
                    <a:latin typeface="Constantia" panose="02030602050306030303" pitchFamily="18" charset="0"/>
                  </a:rPr>
                  <a:t>Bài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toán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3200" dirty="0" err="1" smtClean="0">
                    <a:latin typeface="Constantia" panose="02030602050306030303" pitchFamily="18" charset="0"/>
                  </a:rPr>
                  <a:t>tìm</a:t>
                </a:r>
                <a:r>
                  <a:rPr lang="en-US" sz="3200" dirty="0" smtClean="0">
                    <a:latin typeface="Constantia" panose="02030602050306030303" pitchFamily="18" charset="0"/>
                  </a:rPr>
                  <a:t> local minimum: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2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68" y="1937983"/>
                <a:ext cx="7533565" cy="584775"/>
              </a:xfrm>
              <a:prstGeom prst="rect">
                <a:avLst/>
              </a:prstGeom>
              <a:blipFill>
                <a:blip r:embed="rId2"/>
                <a:stretch>
                  <a:fillRect l="-2023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1569687" y="2912282"/>
            <a:ext cx="7793587" cy="939363"/>
            <a:chOff x="1569687" y="2912282"/>
            <a:chExt cx="7793587" cy="939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569687" y="2912282"/>
                  <a:ext cx="3017520" cy="91440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′′(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687" y="2912282"/>
                  <a:ext cx="301752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662261" y="2937245"/>
                  <a:ext cx="3701013" cy="91440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′′(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261" y="2937245"/>
                  <a:ext cx="3701013" cy="914400"/>
                </a:xfrm>
                <a:prstGeom prst="rect">
                  <a:avLst/>
                </a:prstGeom>
                <a:blipFill>
                  <a:blip r:embed="rId4"/>
                  <a:stretch>
                    <a:fillRect l="-1307" r="-65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/>
            <p:cNvSpPr/>
            <p:nvPr/>
          </p:nvSpPr>
          <p:spPr>
            <a:xfrm>
              <a:off x="4872250" y="3153363"/>
              <a:ext cx="504968" cy="444971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11246" y="4930692"/>
                <a:ext cx="3566160" cy="73152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𝚮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246" y="4930692"/>
                <a:ext cx="3566160" cy="731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 rot="5400000">
            <a:off x="7317908" y="3925503"/>
            <a:ext cx="570163" cy="81648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69687" y="6129617"/>
                <a:ext cx="8407021" cy="1009572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l-GR" sz="2800" b="0" dirty="0" smtClean="0">
                    <a:latin typeface="Constantia" panose="02030602050306030303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b="0" dirty="0" err="1" smtClean="0">
                    <a:latin typeface="Constantia" panose="02030602050306030303" pitchFamily="18" charset="0"/>
                  </a:rPr>
                  <a:t>là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đạo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hàm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bậc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hai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của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hàm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mất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mát</a:t>
                </a:r>
                <a:endParaRPr lang="en-US" sz="2800" b="0" dirty="0" smtClean="0">
                  <a:latin typeface="Constantia" panose="02030602050306030303" pitchFamily="18" charset="0"/>
                </a:endParaRPr>
              </a:p>
              <a:p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>
                    <a:latin typeface="Constantia" panose="02030602050306030303" pitchFamily="18" charset="0"/>
                  </a:rPr>
                  <a:t>(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còn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gọi</a:t>
                </a:r>
                <a:r>
                  <a:rPr lang="en-US" sz="2800" b="0" dirty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>
                    <a:latin typeface="Constantia" panose="02030602050306030303" pitchFamily="18" charset="0"/>
                  </a:rPr>
                  <a:t>là</a:t>
                </a:r>
                <a:r>
                  <a:rPr lang="en-US" sz="2800" b="0" dirty="0">
                    <a:latin typeface="Constantia" panose="02030602050306030303" pitchFamily="18" charset="0"/>
                  </a:rPr>
                  <a:t> </a:t>
                </a:r>
                <a:r>
                  <a:rPr lang="en-US" sz="2800" b="0" dirty="0">
                    <a:latin typeface="Constantia" panose="02030602050306030303" pitchFamily="18" charset="0"/>
                    <a:hlinkClick r:id="rId6"/>
                  </a:rPr>
                  <a:t>Hessian matrix</a:t>
                </a:r>
                <a:r>
                  <a:rPr lang="en-US" sz="2800" b="0" dirty="0">
                    <a:latin typeface="Constantia" panose="02030602050306030303" pitchFamily="18" charset="0"/>
                  </a:rPr>
                  <a:t>)</a:t>
                </a:r>
                <a:endParaRPr lang="en-US" sz="28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7" y="6129617"/>
                <a:ext cx="8407021" cy="1009572"/>
              </a:xfrm>
              <a:prstGeom prst="rect">
                <a:avLst/>
              </a:prstGeom>
              <a:blipFill>
                <a:blip r:embed="rId7"/>
                <a:stretch>
                  <a:fillRect t="-3030" b="-16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07735" y="7940184"/>
                <a:ext cx="11043740" cy="1261884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Wingdings" panose="05000000000000000000" pitchFamily="2" charset="2"/>
                  <a:buChar char="Ø"/>
                </a:pPr>
                <a:r>
                  <a:rPr lang="en-US" sz="2800" dirty="0" smtClean="0">
                    <a:latin typeface="Constantia" panose="02030602050306030303" pitchFamily="18" charset="0"/>
                  </a:rPr>
                  <a:t> </a:t>
                </a:r>
                <a:r>
                  <a:rPr lang="vi-VN" b="0" dirty="0">
                    <a:latin typeface="Constantia" panose="02030602050306030303" pitchFamily="18" charset="0"/>
                  </a:rPr>
                  <a:t>Khi số chiều và số điểm dữ liệu </a:t>
                </a:r>
                <a:r>
                  <a:rPr lang="vi-VN" b="0" dirty="0" smtClean="0">
                    <a:latin typeface="Constantia" panose="02030602050306030303" pitchFamily="18" charset="0"/>
                  </a:rPr>
                  <a:t>lớn</a:t>
                </a:r>
                <a:r>
                  <a:rPr lang="en-US" b="0" dirty="0" smtClean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dirty="0" smtClean="0">
                    <a:latin typeface="Constantia" panose="02030602050306030303" pitchFamily="18" charset="0"/>
                  </a:rPr>
                  <a:t> </a:t>
                </a:r>
                <a:r>
                  <a:rPr lang="vi-VN" b="0" dirty="0" smtClean="0">
                    <a:latin typeface="Constantia" panose="02030602050306030303" pitchFamily="18" charset="0"/>
                  </a:rPr>
                  <a:t>đạo </a:t>
                </a:r>
                <a:r>
                  <a:rPr lang="vi-VN" b="0" dirty="0">
                    <a:latin typeface="Constantia" panose="02030602050306030303" pitchFamily="18" charset="0"/>
                  </a:rPr>
                  <a:t>hàm bậc hai của hàm mất mát sẽ là một ma trận rất lớn, ảnh hưởng tới cả memory và tốc độ tính toán của hệ thống</a:t>
                </a:r>
                <a:endParaRPr lang="en-US" sz="280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735" y="7940184"/>
                <a:ext cx="11043740" cy="1261884"/>
              </a:xfrm>
              <a:prstGeom prst="rect">
                <a:avLst/>
              </a:prstGeom>
              <a:blipFill>
                <a:blip r:embed="rId8"/>
                <a:stretch>
                  <a:fillRect l="-994" t="-2899" r="-1104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94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5659463" y="1997371"/>
            <a:ext cx="6955219" cy="5819831"/>
            <a:chOff x="5757481" y="2635055"/>
            <a:chExt cx="6955219" cy="58198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7481" y="2635055"/>
              <a:ext cx="6955219" cy="4273745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10037099" y="6908800"/>
              <a:ext cx="533400" cy="8382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858250" y="7747000"/>
              <a:ext cx="2197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err="1" smtClean="0">
                  <a:latin typeface="Constantia" panose="02030602050306030303" pitchFamily="18" charset="0"/>
                </a:rPr>
                <a:t>Điểm</a:t>
              </a:r>
              <a:r>
                <a:rPr lang="en-US" sz="2000" b="0" dirty="0" smtClean="0">
                  <a:latin typeface="Constantia" panose="02030602050306030303" pitchFamily="18" charset="0"/>
                </a:rPr>
                <a:t> </a:t>
              </a:r>
              <a:r>
                <a:rPr lang="en-US" sz="2000" b="0" dirty="0" err="1" smtClean="0">
                  <a:latin typeface="Constantia" panose="02030602050306030303" pitchFamily="18" charset="0"/>
                </a:rPr>
                <a:t>cực</a:t>
              </a:r>
              <a:r>
                <a:rPr lang="en-US" sz="2000" b="0" dirty="0" smtClean="0">
                  <a:latin typeface="Constantia" panose="02030602050306030303" pitchFamily="18" charset="0"/>
                </a:rPr>
                <a:t> </a:t>
              </a:r>
              <a:r>
                <a:rPr lang="en-US" sz="2000" b="0" dirty="0" err="1" smtClean="0">
                  <a:latin typeface="Constantia" panose="02030602050306030303" pitchFamily="18" charset="0"/>
                </a:rPr>
                <a:t>tiểu</a:t>
              </a:r>
              <a:r>
                <a:rPr lang="en-US" sz="2000" b="0" dirty="0" smtClean="0">
                  <a:latin typeface="Constantia" panose="02030602050306030303" pitchFamily="18" charset="0"/>
                </a:rPr>
                <a:t> </a:t>
              </a:r>
            </a:p>
            <a:p>
              <a:r>
                <a:rPr lang="en-US" sz="2000" b="0" dirty="0" smtClean="0">
                  <a:latin typeface="Constantia" panose="02030602050306030303" pitchFamily="18" charset="0"/>
                </a:rPr>
                <a:t>(local minimum)</a:t>
              </a:r>
              <a:endParaRPr lang="en-US" sz="2000" b="0" dirty="0">
                <a:latin typeface="Constantia" panose="02030602050306030303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10097554" y="5762805"/>
              <a:ext cx="236652" cy="7994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9556331" y="5062442"/>
              <a:ext cx="1555750" cy="457200"/>
              <a:chOff x="8020050" y="6635402"/>
              <a:chExt cx="1555750" cy="457200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8020050" y="6635402"/>
                <a:ext cx="1554480" cy="4572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8153456" y="6687460"/>
                    <a:ext cx="1422344" cy="4001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2000" b="0" i="1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53456" y="6687460"/>
                    <a:ext cx="1422344" cy="40011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09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/>
            <p:cNvGrpSpPr/>
            <p:nvPr/>
          </p:nvGrpSpPr>
          <p:grpSpPr>
            <a:xfrm>
              <a:off x="10882312" y="7256933"/>
              <a:ext cx="1555750" cy="457200"/>
              <a:chOff x="8020050" y="6635402"/>
              <a:chExt cx="1555750" cy="457200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8020050" y="6635402"/>
                <a:ext cx="1554480" cy="45720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8153456" y="6687465"/>
                    <a:ext cx="1422344" cy="4001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US" sz="2000" b="0" i="1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53456" y="6687465"/>
                    <a:ext cx="1422344" cy="40011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71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2" name="Straight Arrow Connector 41"/>
            <p:cNvCxnSpPr/>
            <p:nvPr/>
          </p:nvCxnSpPr>
          <p:spPr>
            <a:xfrm flipH="1" flipV="1">
              <a:off x="10898850" y="6790714"/>
              <a:ext cx="604202" cy="2864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1. Giới thiệu"/>
          <p:cNvSpPr txBox="1">
            <a:spLocks/>
          </p:cNvSpPr>
          <p:nvPr/>
        </p:nvSpPr>
        <p:spPr>
          <a:xfrm>
            <a:off x="24054" y="148633"/>
            <a:ext cx="12980746" cy="134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8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1. </a:t>
            </a:r>
            <a:r>
              <a:rPr lang="en-US" sz="8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Giới</a:t>
            </a:r>
            <a:r>
              <a:rPr lang="en-US" sz="8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8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thiệu</a:t>
            </a:r>
            <a:endParaRPr lang="en-US" sz="8000" b="1" dirty="0">
              <a:latin typeface="Constantia" panose="02030602050306030303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18860" y="1997371"/>
            <a:ext cx="5326744" cy="2115011"/>
            <a:chOff x="318860" y="1997371"/>
            <a:chExt cx="5326744" cy="2115011"/>
          </a:xfrm>
        </p:grpSpPr>
        <p:sp>
          <p:nvSpPr>
            <p:cNvPr id="20" name="TextBox 19"/>
            <p:cNvSpPr txBox="1"/>
            <p:nvPr/>
          </p:nvSpPr>
          <p:spPr>
            <a:xfrm>
              <a:off x="318861" y="1997371"/>
              <a:ext cx="5326743" cy="2103120"/>
            </a:xfrm>
            <a:prstGeom prst="rect">
              <a:avLst/>
            </a:prstGeom>
            <a:solidFill>
              <a:srgbClr val="C4E59F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18860" y="2173390"/>
                  <a:ext cx="5326743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 algn="l">
                    <a:buFont typeface="Wingdings" panose="05000000000000000000" pitchFamily="2" charset="2"/>
                    <a:buChar char="Ø"/>
                  </a:pPr>
                  <a:r>
                    <a:rPr lang="en-US" b="0" dirty="0" smtClean="0">
                      <a:latin typeface="Constantia" panose="02030602050306030303" pitchFamily="18" charset="0"/>
                    </a:rPr>
                    <a:t>Điểm local minimum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b="0" dirty="0" err="1" smtClean="0">
                      <a:latin typeface="Constantia" panose="02030602050306030303" pitchFamily="18" charset="0"/>
                    </a:rPr>
                    <a:t>là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điểm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có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đạo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hàm</a:t>
                  </a:r>
                  <a:r>
                    <a:rPr lang="en-US" b="0" dirty="0">
                      <a:latin typeface="Constantia" panose="02030602050306030303" pitchFamily="18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b="0" dirty="0" smtClean="0">
                    <a:latin typeface="Constantia" panose="02030602050306030303" pitchFamily="18" charset="0"/>
                  </a:endParaRPr>
                </a:p>
                <a:p>
                  <a:pPr marL="342900" indent="-342900" algn="l">
                    <a:buFont typeface="Wingdings" panose="05000000000000000000" pitchFamily="2" charset="2"/>
                    <a:buChar char="Ø"/>
                  </a:pPr>
                  <a:r>
                    <a:rPr lang="vi-VN" b="0" dirty="0">
                      <a:latin typeface="Constantia" panose="02030602050306030303" pitchFamily="18" charset="0"/>
                    </a:rPr>
                    <a:t>Đường tiếp tuyến với đồ thị hàm số đó tại 1 điểm bất kỳ có </a:t>
                  </a:r>
                  <a:r>
                    <a:rPr lang="vi-VN" b="0" dirty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hệ số </a:t>
                  </a:r>
                  <a:r>
                    <a:rPr lang="vi-VN" b="0" dirty="0" smtClean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góc</a:t>
                  </a:r>
                  <a:r>
                    <a:rPr lang="en-US" b="0" dirty="0" smtClean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 = </a:t>
                  </a:r>
                  <a:r>
                    <a:rPr lang="vi-VN" b="0" dirty="0" smtClean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đạo </a:t>
                  </a:r>
                  <a:r>
                    <a:rPr lang="vi-VN" b="0" dirty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hàm của hàm số tại điểm </a:t>
                  </a:r>
                  <a:r>
                    <a:rPr lang="vi-VN" b="0" dirty="0" smtClean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đó</a:t>
                  </a:r>
                  <a:endParaRPr lang="en-US" b="0" dirty="0" smtClean="0">
                    <a:solidFill>
                      <a:srgbClr val="0070C0"/>
                    </a:solidFill>
                    <a:latin typeface="Constantia" panose="02030602050306030303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60" y="2173390"/>
                  <a:ext cx="5326743" cy="1938992"/>
                </a:xfrm>
                <a:prstGeom prst="rect">
                  <a:avLst/>
                </a:prstGeom>
                <a:blipFill>
                  <a:blip r:embed="rId7"/>
                  <a:stretch>
                    <a:fillRect l="-1487" t="-2516" r="-2517" b="-6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450851" y="6191705"/>
                <a:ext cx="447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0851" y="6191705"/>
                <a:ext cx="447675" cy="461665"/>
              </a:xfrm>
              <a:prstGeom prst="rect">
                <a:avLst/>
              </a:prstGeom>
              <a:blipFill>
                <a:blip r:embed="rId13"/>
                <a:stretch>
                  <a:fillRect l="-9459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250047" y="4928985"/>
                <a:ext cx="447675" cy="549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0" i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047" y="4928985"/>
                <a:ext cx="447675" cy="5490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/>
          <p:nvPr/>
        </p:nvGrpSpPr>
        <p:grpSpPr>
          <a:xfrm>
            <a:off x="513119" y="5935469"/>
            <a:ext cx="5326744" cy="1376348"/>
            <a:chOff x="318860" y="1997371"/>
            <a:chExt cx="5326744" cy="1376348"/>
          </a:xfrm>
        </p:grpSpPr>
        <p:sp>
          <p:nvSpPr>
            <p:cNvPr id="46" name="TextBox 45"/>
            <p:cNvSpPr txBox="1"/>
            <p:nvPr/>
          </p:nvSpPr>
          <p:spPr>
            <a:xfrm>
              <a:off x="318861" y="1997371"/>
              <a:ext cx="5326743" cy="1371600"/>
            </a:xfrm>
            <a:prstGeom prst="rect">
              <a:avLst/>
            </a:prstGeom>
            <a:solidFill>
              <a:srgbClr val="C4E59F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18860" y="2173390"/>
                  <a:ext cx="532674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 algn="l">
                    <a:buFont typeface="Wingdings" panose="05000000000000000000" pitchFamily="2" charset="2"/>
                    <a:buChar char="Ø"/>
                  </a:pPr>
                  <a:r>
                    <a:rPr lang="en-US" dirty="0" smtClean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Bài </a:t>
                  </a:r>
                  <a:r>
                    <a:rPr lang="en-US" dirty="0" err="1" smtClean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toán</a:t>
                  </a:r>
                  <a:r>
                    <a:rPr lang="en-US" dirty="0" smtClean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 </a:t>
                  </a:r>
                  <a:r>
                    <a:rPr lang="en-US" dirty="0" err="1" smtClean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Tối</a:t>
                  </a:r>
                  <a:r>
                    <a:rPr lang="en-US" dirty="0" smtClean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 </a:t>
                  </a:r>
                  <a:r>
                    <a:rPr lang="en-US" dirty="0" err="1" smtClean="0">
                      <a:solidFill>
                        <a:srgbClr val="0070C0"/>
                      </a:solidFill>
                      <a:latin typeface="Constantia" panose="02030602050306030303" pitchFamily="18" charset="0"/>
                    </a:rPr>
                    <a:t>ưu</a:t>
                  </a:r>
                  <a14:m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đi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tìm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giá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trị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nhỏ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nhất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(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lớn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nhất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)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của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một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hàm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latin typeface="Constantia" panose="02030602050306030303" pitchFamily="18" charset="0"/>
                    </a:rPr>
                    <a:t>số</a:t>
                  </a:r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b="0" dirty="0" smtClean="0"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phức</a:t>
                  </a:r>
                  <a:r>
                    <a:rPr lang="en-US" b="0" dirty="0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tạp</a:t>
                  </a:r>
                  <a:r>
                    <a:rPr lang="en-US" b="0" dirty="0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, </a:t>
                  </a:r>
                  <a:r>
                    <a:rPr lang="en-US" b="0" dirty="0" err="1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đôi</a:t>
                  </a:r>
                  <a:r>
                    <a:rPr lang="en-US" b="0" dirty="0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khi</a:t>
                  </a:r>
                  <a:r>
                    <a:rPr lang="en-US" b="0" dirty="0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bất</a:t>
                  </a:r>
                  <a:r>
                    <a:rPr lang="en-US" b="0" dirty="0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khả</a:t>
                  </a:r>
                  <a:r>
                    <a:rPr lang="en-US" b="0" dirty="0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 </a:t>
                  </a:r>
                  <a:r>
                    <a:rPr lang="en-US" b="0" dirty="0" err="1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thi</a:t>
                  </a:r>
                  <a:r>
                    <a:rPr lang="en-US" b="0" dirty="0" smtClean="0">
                      <a:solidFill>
                        <a:srgbClr val="FF0000"/>
                      </a:solidFill>
                      <a:latin typeface="Constantia" panose="02030602050306030303" pitchFamily="18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860" y="2173390"/>
                  <a:ext cx="5326743" cy="1200329"/>
                </a:xfrm>
                <a:prstGeom prst="rect">
                  <a:avLst/>
                </a:prstGeom>
                <a:blipFill>
                  <a:blip r:embed="rId17"/>
                  <a:stretch>
                    <a:fillRect l="-1487" t="-4082" r="-686" b="-11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Down Arrow 50"/>
          <p:cNvSpPr/>
          <p:nvPr/>
        </p:nvSpPr>
        <p:spPr>
          <a:xfrm>
            <a:off x="2926507" y="7412796"/>
            <a:ext cx="499965" cy="454854"/>
          </a:xfrm>
          <a:prstGeom prst="down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1421458" y="7968629"/>
            <a:ext cx="3510061" cy="695325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Tìm</a:t>
            </a:r>
            <a:r>
              <a:rPr lang="en-US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điểm</a:t>
            </a:r>
            <a:r>
              <a:rPr lang="en-US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cực</a:t>
            </a:r>
            <a:r>
              <a:rPr lang="en-US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tiểu</a:t>
            </a:r>
            <a:r>
              <a:rPr lang="en-US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(local minimum)</a:t>
            </a:r>
            <a:endParaRPr lang="en-US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8324521" y="5125121"/>
            <a:ext cx="4952621" cy="0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4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Giới thiệu"/>
          <p:cNvSpPr txBox="1">
            <a:spLocks/>
          </p:cNvSpPr>
          <p:nvPr/>
        </p:nvSpPr>
        <p:spPr>
          <a:xfrm>
            <a:off x="376763" y="280250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2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một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200" y="2032000"/>
            <a:ext cx="1063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33086" y="2036798"/>
                <a:ext cx="5540168" cy="1692771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b="0" dirty="0" smtClean="0"/>
                  <a:t>: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điểm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tìm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được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sau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vòng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lặp</a:t>
                </a:r>
                <a:endParaRPr lang="en-US" sz="2800" b="0" dirty="0" smtClean="0">
                  <a:latin typeface="Constantia" panose="02030602050306030303" pitchFamily="18" charset="0"/>
                </a:endParaRPr>
              </a:p>
              <a:p>
                <a:pPr algn="l"/>
                <a:endParaRPr lang="en-US" b="0" dirty="0">
                  <a:latin typeface="Constantia" panose="02030602050306030303" pitchFamily="18" charset="0"/>
                </a:endParaRPr>
              </a:p>
              <a:p>
                <a:pPr algn="l"/>
                <a:endParaRPr lang="en-US" b="0" dirty="0" smtClean="0">
                  <a:latin typeface="Constantia" panose="02030602050306030303" pitchFamily="18" charset="0"/>
                </a:endParaRPr>
              </a:p>
              <a:p>
                <a:pPr algn="l"/>
                <a:r>
                  <a:rPr lang="en-US" sz="2800" b="0" dirty="0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    Đư</a:t>
                </a:r>
                <a:r>
                  <a:rPr lang="en-US" sz="2800" b="0" dirty="0" err="1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a</a:t>
                </a:r>
                <a:r>
                  <a:rPr lang="en-US" sz="2800" b="0" dirty="0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b="0" dirty="0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về</a:t>
                </a:r>
                <a:r>
                  <a:rPr lang="en-US" sz="2800" b="0" dirty="0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càng</a:t>
                </a:r>
                <a:r>
                  <a:rPr lang="en-US" sz="2800" b="0" dirty="0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gần</a:t>
                </a:r>
                <a:r>
                  <a:rPr lang="en-US" sz="2800" b="0" dirty="0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dirty="0" err="1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càng</a:t>
                </a:r>
                <a:r>
                  <a:rPr lang="en-US" sz="2800" b="0" dirty="0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solidFill>
                      <a:srgbClr val="0070C0"/>
                    </a:solidFill>
                    <a:latin typeface="Constantia" panose="02030602050306030303" pitchFamily="18" charset="0"/>
                  </a:rPr>
                  <a:t>tốt</a:t>
                </a:r>
                <a:endParaRPr lang="en-US" sz="2800" b="0" dirty="0">
                  <a:solidFill>
                    <a:srgbClr val="0070C0"/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86" y="2036798"/>
                <a:ext cx="5540168" cy="1692771"/>
              </a:xfrm>
              <a:prstGeom prst="rect">
                <a:avLst/>
              </a:prstGeom>
              <a:blipFill>
                <a:blip r:embed="rId2"/>
                <a:stretch>
                  <a:fillRect t="-3915" b="-854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5828124" y="1940289"/>
            <a:ext cx="7176676" cy="5819831"/>
            <a:chOff x="5659463" y="1997371"/>
            <a:chExt cx="7176676" cy="5819831"/>
          </a:xfrm>
        </p:grpSpPr>
        <p:grpSp>
          <p:nvGrpSpPr>
            <p:cNvPr id="14" name="Group 13"/>
            <p:cNvGrpSpPr/>
            <p:nvPr/>
          </p:nvGrpSpPr>
          <p:grpSpPr>
            <a:xfrm>
              <a:off x="5659463" y="1997371"/>
              <a:ext cx="6955219" cy="5819831"/>
              <a:chOff x="5757481" y="2635055"/>
              <a:chExt cx="6955219" cy="5819831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7481" y="2635055"/>
                <a:ext cx="6955219" cy="427374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/>
              <p:nvPr/>
            </p:nvCxnSpPr>
            <p:spPr>
              <a:xfrm flipV="1">
                <a:off x="10037099" y="6908800"/>
                <a:ext cx="533400" cy="838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8858250" y="7747000"/>
                <a:ext cx="21971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 err="1" smtClean="0">
                    <a:latin typeface="Constantia" panose="02030602050306030303" pitchFamily="18" charset="0"/>
                  </a:rPr>
                  <a:t>Điểm</a:t>
                </a:r>
                <a:r>
                  <a:rPr lang="en-US" sz="20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000" b="0" dirty="0" err="1" smtClean="0">
                    <a:latin typeface="Constantia" panose="02030602050306030303" pitchFamily="18" charset="0"/>
                  </a:rPr>
                  <a:t>cực</a:t>
                </a:r>
                <a:r>
                  <a:rPr lang="en-US" sz="20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000" b="0" dirty="0" err="1" smtClean="0">
                    <a:latin typeface="Constantia" panose="02030602050306030303" pitchFamily="18" charset="0"/>
                  </a:rPr>
                  <a:t>tiểu</a:t>
                </a:r>
                <a:r>
                  <a:rPr lang="en-US" sz="2000" b="0" dirty="0" smtClean="0">
                    <a:latin typeface="Constantia" panose="02030602050306030303" pitchFamily="18" charset="0"/>
                  </a:rPr>
                  <a:t> </a:t>
                </a:r>
              </a:p>
              <a:p>
                <a:r>
                  <a:rPr lang="en-US" sz="2000" b="0" dirty="0" smtClean="0">
                    <a:latin typeface="Constantia" panose="02030602050306030303" pitchFamily="18" charset="0"/>
                  </a:rPr>
                  <a:t>(local minimum)</a:t>
                </a:r>
                <a:endParaRPr lang="en-US" sz="2000" b="0" dirty="0">
                  <a:latin typeface="Constantia" panose="02030602050306030303" pitchFamily="18" charset="0"/>
                </a:endParaRP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flipH="1">
                <a:off x="10097554" y="5762805"/>
                <a:ext cx="236652" cy="79940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9556331" y="5062442"/>
                <a:ext cx="1555750" cy="457200"/>
                <a:chOff x="8020050" y="6635402"/>
                <a:chExt cx="1555750" cy="457200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8020050" y="6635402"/>
                  <a:ext cx="1554480" cy="4572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8153456" y="6687460"/>
                      <a:ext cx="1422344" cy="40011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2000" b="0" i="1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3456" y="6687460"/>
                      <a:ext cx="1422344" cy="40011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709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" name="Group 19"/>
              <p:cNvGrpSpPr/>
              <p:nvPr/>
            </p:nvGrpSpPr>
            <p:grpSpPr>
              <a:xfrm>
                <a:off x="10882312" y="7256933"/>
                <a:ext cx="1555750" cy="457200"/>
                <a:chOff x="8020050" y="6635402"/>
                <a:chExt cx="1555750" cy="457200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8020050" y="6635402"/>
                  <a:ext cx="1554480" cy="4572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8153456" y="6687465"/>
                      <a:ext cx="1422344" cy="40011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oMath>
                        </m:oMathPara>
                      </a14:m>
                      <a:endParaRPr lang="en-US" sz="2000" b="0" i="1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3456" y="6687465"/>
                      <a:ext cx="1422344" cy="40011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717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" name="Straight Arrow Connector 20"/>
              <p:cNvCxnSpPr/>
              <p:nvPr/>
            </p:nvCxnSpPr>
            <p:spPr>
              <a:xfrm flipH="1" flipV="1">
                <a:off x="10898850" y="6790714"/>
                <a:ext cx="604202" cy="28643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Oval 3"/>
            <p:cNvSpPr/>
            <p:nvPr/>
          </p:nvSpPr>
          <p:spPr>
            <a:xfrm>
              <a:off x="12297024" y="2942418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1516566" y="5079401"/>
              <a:ext cx="91440" cy="914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1450851" y="6191705"/>
                  <a:ext cx="4476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i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0851" y="6191705"/>
                  <a:ext cx="447675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9459"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0250047" y="4928985"/>
                  <a:ext cx="447675" cy="549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b="0" i="1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0047" y="4928985"/>
                  <a:ext cx="447675" cy="5490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2388464" y="2774404"/>
                  <a:ext cx="4476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b="0" i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8464" y="2774404"/>
                  <a:ext cx="447675" cy="400110"/>
                </a:xfrm>
                <a:prstGeom prst="rect">
                  <a:avLst/>
                </a:prstGeom>
                <a:blipFill>
                  <a:blip r:embed="rId14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11674688" y="4928985"/>
                  <a:ext cx="4476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000" b="0" i="1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4688" y="4928985"/>
                  <a:ext cx="447675" cy="400110"/>
                </a:xfrm>
                <a:prstGeom prst="rect">
                  <a:avLst/>
                </a:prstGeom>
                <a:blipFill>
                  <a:blip r:embed="rId15"/>
                  <a:stretch>
                    <a:fillRect l="-24658" r="-8219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Down Arrow 1"/>
          <p:cNvSpPr/>
          <p:nvPr/>
        </p:nvSpPr>
        <p:spPr>
          <a:xfrm>
            <a:off x="2501050" y="2528294"/>
            <a:ext cx="968991" cy="53681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69339" y="5780145"/>
                <a:ext cx="8275029" cy="267765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b="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nằm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bên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phải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của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b="0" dirty="0" smtClean="0">
                    <a:latin typeface="Constantia" panose="02030602050306030303" pitchFamily="18" charset="0"/>
                  </a:rPr>
                  <a:t> (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và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ngược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lại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cần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di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chuyển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về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phía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bên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trái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sz="2800" b="0" dirty="0" smtClean="0">
                  <a:latin typeface="Constantia" panose="02030602050306030303" pitchFamily="18" charset="0"/>
                </a:endParaRPr>
              </a:p>
              <a:p>
                <a:pPr marL="457200" indent="-457200" algn="l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càng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xa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b="0" dirty="0" smtClean="0">
                    <a:latin typeface="Constantia" panose="02030602050306030303" pitchFamily="18" charset="0"/>
                  </a:rPr>
                  <a:t> thì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càng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lớn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err="1" smtClean="0">
                    <a:latin typeface="Constantia" panose="02030602050306030303" pitchFamily="18" charset="0"/>
                  </a:rPr>
                  <a:t>hơn</a:t>
                </a:r>
                <a:r>
                  <a:rPr lang="en-US" sz="2800" b="0" dirty="0" smtClean="0">
                    <a:latin typeface="Constantia" panose="02030602050306030303" pitchFamily="18" charset="0"/>
                  </a:rPr>
                  <a:t> </a:t>
                </a:r>
                <a:r>
                  <a:rPr lang="en-US" sz="28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(</a:t>
                </a:r>
                <a:r>
                  <a:rPr lang="en-US" sz="2800" b="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8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ngược</a:t>
                </a:r>
                <a:r>
                  <a:rPr lang="en-US" sz="28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lại</a:t>
                </a:r>
                <a:r>
                  <a:rPr lang="en-US" sz="28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  <a:endParaRPr lang="en-US" sz="2800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9" y="5780145"/>
                <a:ext cx="8275029" cy="2677656"/>
              </a:xfrm>
              <a:prstGeom prst="rect">
                <a:avLst/>
              </a:prstGeom>
              <a:blipFill>
                <a:blip r:embed="rId16"/>
                <a:stretch>
                  <a:fillRect t="-248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Down Arrow 34"/>
          <p:cNvSpPr/>
          <p:nvPr/>
        </p:nvSpPr>
        <p:spPr>
          <a:xfrm rot="18148569">
            <a:off x="8463883" y="7463940"/>
            <a:ext cx="751320" cy="110247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9279851" y="7927313"/>
                <a:ext cx="3724949" cy="626327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>
                  <a:solidFill>
                    <a:srgbClr val="002060"/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51" y="7927313"/>
                <a:ext cx="3724949" cy="626327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11003860" y="8540884"/>
            <a:ext cx="487334" cy="667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869714" y="9208726"/>
            <a:ext cx="2911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tantia" panose="02030602050306030303" pitchFamily="18" charset="0"/>
              </a:rPr>
              <a:t>Learning rate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(&gt;0</a:t>
            </a:r>
            <a:r>
              <a:rPr lang="en-US" dirty="0" smtClean="0">
                <a:latin typeface="Constantia" panose="02030602050306030303" pitchFamily="18" charset="0"/>
              </a:rPr>
              <a:t>)</a:t>
            </a:r>
            <a:endParaRPr lang="en-US" dirty="0">
              <a:latin typeface="Constantia" panose="02030602050306030303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8662277" y="2769791"/>
            <a:ext cx="354531" cy="347641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. Giới thiệu"/>
          <p:cNvSpPr txBox="1">
            <a:spLocks/>
          </p:cNvSpPr>
          <p:nvPr/>
        </p:nvSpPr>
        <p:spPr>
          <a:xfrm>
            <a:off x="376763" y="280250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2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một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33010" y="1819402"/>
            <a:ext cx="7368303" cy="473550"/>
            <a:chOff x="766953" y="1920941"/>
            <a:chExt cx="7368303" cy="473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766953" y="1920941"/>
                  <a:ext cx="33551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b="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953" y="1920941"/>
                  <a:ext cx="3355104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780152" y="1963604"/>
                  <a:ext cx="33551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b="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152" y="1963604"/>
                  <a:ext cx="3355104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ight Arrow 2"/>
            <p:cNvSpPr/>
            <p:nvPr/>
          </p:nvSpPr>
          <p:spPr>
            <a:xfrm>
              <a:off x="4122057" y="2006269"/>
              <a:ext cx="541981" cy="345559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3920447" y="3114129"/>
                <a:ext cx="5836779" cy="626327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2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+5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3200" b="0" dirty="0">
                  <a:solidFill>
                    <a:srgbClr val="002060"/>
                  </a:solidFill>
                  <a:latin typeface="Constantia" panose="02030602050306030303" pitchFamily="18" charset="0"/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447" y="3114129"/>
                <a:ext cx="5836779" cy="62632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 rot="5400000">
            <a:off x="6567847" y="2508073"/>
            <a:ext cx="541981" cy="34555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23618" t="68116" r="41017" b="17154"/>
          <a:stretch/>
        </p:blipFill>
        <p:spPr>
          <a:xfrm>
            <a:off x="676752" y="5193186"/>
            <a:ext cx="11978612" cy="2806463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676752" y="4302099"/>
            <a:ext cx="5236373" cy="604394"/>
          </a:xfrm>
          <a:prstGeom prst="roundRect">
            <a:avLst/>
          </a:prstGeom>
          <a:solidFill>
            <a:srgbClr val="FFFFCC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Chương</a:t>
            </a:r>
            <a:r>
              <a:rPr lang="en-US"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</a:t>
            </a:r>
            <a:r>
              <a:rPr lang="en-US" sz="3200" dirty="0" err="1" smtClean="0">
                <a:solidFill>
                  <a:srgbClr val="002060"/>
                </a:solidFill>
                <a:latin typeface="Constantia" panose="02030602050306030303" pitchFamily="18" charset="0"/>
              </a:rPr>
              <a:t>trình</a:t>
            </a:r>
            <a:r>
              <a:rPr lang="en-US" sz="3200" dirty="0" smtClean="0">
                <a:solidFill>
                  <a:srgbClr val="002060"/>
                </a:solidFill>
                <a:latin typeface="Constantia" panose="02030602050306030303" pitchFamily="18" charset="0"/>
              </a:rPr>
              <a:t> Python</a:t>
            </a:r>
            <a:endParaRPr lang="en-US" sz="3200" dirty="0">
              <a:solidFill>
                <a:srgbClr val="002060"/>
              </a:solidFill>
              <a:latin typeface="Constantia" panose="02030602050306030303" pitchFamily="18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30163" y="8265318"/>
            <a:ext cx="11671789" cy="86177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!pip install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latex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!apt install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texlive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-fonts-recommended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texlive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-fonts-extra cm-super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dvipng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66" y="2223952"/>
            <a:ext cx="11370136" cy="5497647"/>
          </a:xfrm>
          <a:prstGeom prst="rect">
            <a:avLst/>
          </a:prstGeom>
        </p:spPr>
      </p:pic>
      <p:sp>
        <p:nvSpPr>
          <p:cNvPr id="5" name="1. Giới thiệu"/>
          <p:cNvSpPr txBox="1">
            <a:spLocks/>
          </p:cNvSpPr>
          <p:nvPr/>
        </p:nvSpPr>
        <p:spPr>
          <a:xfrm>
            <a:off x="525215" y="280250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2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một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. Giới thiệu"/>
          <p:cNvSpPr txBox="1">
            <a:spLocks/>
          </p:cNvSpPr>
          <p:nvPr/>
        </p:nvSpPr>
        <p:spPr>
          <a:xfrm>
            <a:off x="376763" y="280250"/>
            <a:ext cx="12628037" cy="1123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50230" rtl="0" eaLnBrk="1" latinLnBrk="0" hangingPunct="1">
              <a:spcBef>
                <a:spcPct val="0"/>
              </a:spcBef>
              <a:buNone/>
              <a:defRPr sz="512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>
                <a:solidFill>
                  <a:srgbClr val="0070C0"/>
                </a:solidFill>
                <a:latin typeface="Constantia" panose="02030602050306030303" pitchFamily="18" charset="0"/>
              </a:rPr>
              <a:t>2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. GD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cho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hàm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một</a:t>
            </a:r>
            <a:r>
              <a:rPr lang="en-US" sz="60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 </a:t>
            </a:r>
            <a:r>
              <a:rPr lang="en-US" sz="6000" b="1" dirty="0" err="1" smtClean="0">
                <a:solidFill>
                  <a:srgbClr val="0070C0"/>
                </a:solidFill>
                <a:latin typeface="Constantia" panose="02030602050306030303" pitchFamily="18" charset="0"/>
              </a:rPr>
              <a:t>biến</a:t>
            </a:r>
            <a:endParaRPr lang="en-US" sz="6000" b="1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98" y="1880794"/>
            <a:ext cx="12029566" cy="2778292"/>
          </a:xfrm>
          <a:prstGeom prst="rect">
            <a:avLst/>
          </a:prstGeom>
        </p:spPr>
      </p:pic>
      <p:pic>
        <p:nvPicPr>
          <p:cNvPr id="1026" name="Picture 2" descr="https://machinelearningcoban.com/assets/GD/1dimg_5_0.1_-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541" y="4818743"/>
            <a:ext cx="4811171" cy="481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achinelearningcoban.com/assets/GD/1dimg_5_0.1_5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5" y="4756899"/>
            <a:ext cx="4934857" cy="493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5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2D86DBF9060C4DAE5891597169C50C" ma:contentTypeVersion="0" ma:contentTypeDescription="Create a new document." ma:contentTypeScope="" ma:versionID="127e801fc73b07d034753862e8a151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8E6531-6F3E-4AB4-B989-143B099FFE85}"/>
</file>

<file path=customXml/itemProps2.xml><?xml version="1.0" encoding="utf-8"?>
<ds:datastoreItem xmlns:ds="http://schemas.openxmlformats.org/officeDocument/2006/customXml" ds:itemID="{6F5D91C7-B695-455B-B142-A1E1086162FE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4388</TotalTime>
  <Words>1142</Words>
  <Application>Microsoft Office PowerPoint</Application>
  <PresentationFormat>Custom</PresentationFormat>
  <Paragraphs>225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Cambria Math</vt:lpstr>
      <vt:lpstr>Century Gothic</vt:lpstr>
      <vt:lpstr>Constantia</vt:lpstr>
      <vt:lpstr>Helvetica Neue</vt:lpstr>
      <vt:lpstr>Helvetica Neue Thin</vt:lpstr>
      <vt:lpstr>inherit</vt:lpstr>
      <vt:lpstr>Symbol</vt:lpstr>
      <vt:lpstr>Times New Roman</vt:lpstr>
      <vt:lpstr>Wingdings</vt:lpstr>
      <vt:lpstr>Wingdings 3</vt:lpstr>
      <vt:lpstr>Wisp</vt:lpstr>
      <vt:lpstr>PowerPoint Presentation</vt:lpstr>
      <vt:lpstr>Thuật toán Gradient Descent</vt:lpstr>
      <vt:lpstr>1. Giới thiệu</vt:lpstr>
      <vt:lpstr>1. Giới thiệu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GD cho hàm nhiều biến</vt:lpstr>
      <vt:lpstr>3. GD cho hàm nhiều biến</vt:lpstr>
      <vt:lpstr>3. Momentum</vt:lpstr>
      <vt:lpstr>3. Momentum</vt:lpstr>
      <vt:lpstr>3. Momentum</vt:lpstr>
      <vt:lpstr>PowerPoint Presentation</vt:lpstr>
      <vt:lpstr>3. Momentum</vt:lpstr>
      <vt:lpstr>4. Nesterov accelerated gradient  (NAG)</vt:lpstr>
      <vt:lpstr>4. Nesterov accelerated gradient  (NAG)</vt:lpstr>
      <vt:lpstr>4. Nesterov accelerated gradient  (NAG)</vt:lpstr>
      <vt:lpstr> 5. Các biến thể của Gradient descent</vt:lpstr>
      <vt:lpstr>PowerPoint Presentation</vt:lpstr>
      <vt:lpstr>PowerPoint Presentation</vt:lpstr>
      <vt:lpstr>PowerPoint Presentation</vt:lpstr>
      <vt:lpstr>Mini-batch Gradient Descent </vt:lpstr>
      <vt:lpstr>6. Điều kiện dừng (Stop Criteria) </vt:lpstr>
      <vt:lpstr>7. Phương pháp Newton</vt:lpstr>
      <vt:lpstr>7. Phương pháp Newton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Windows User</cp:lastModifiedBy>
  <cp:revision>143</cp:revision>
  <cp:lastPrinted>2021-09-18T10:56:58Z</cp:lastPrinted>
  <dcterms:modified xsi:type="dcterms:W3CDTF">2022-10-21T02:25:03Z</dcterms:modified>
</cp:coreProperties>
</file>